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542" r:id="rId2"/>
    <p:sldId id="605" r:id="rId3"/>
    <p:sldId id="585" r:id="rId4"/>
    <p:sldId id="607" r:id="rId5"/>
    <p:sldId id="552" r:id="rId6"/>
    <p:sldId id="565" r:id="rId7"/>
    <p:sldId id="561" r:id="rId8"/>
    <p:sldId id="599" r:id="rId9"/>
    <p:sldId id="547" r:id="rId10"/>
    <p:sldId id="556" r:id="rId11"/>
    <p:sldId id="545" r:id="rId12"/>
    <p:sldId id="611" r:id="rId13"/>
    <p:sldId id="609" r:id="rId14"/>
    <p:sldId id="568" r:id="rId15"/>
    <p:sldId id="613" r:id="rId16"/>
    <p:sldId id="615" r:id="rId17"/>
    <p:sldId id="589" r:id="rId18"/>
    <p:sldId id="591" r:id="rId19"/>
    <p:sldId id="621" r:id="rId20"/>
    <p:sldId id="623" r:id="rId21"/>
    <p:sldId id="622" r:id="rId22"/>
    <p:sldId id="564" r:id="rId23"/>
    <p:sldId id="603" r:id="rId24"/>
    <p:sldId id="588" r:id="rId25"/>
    <p:sldId id="601" r:id="rId26"/>
    <p:sldId id="594" r:id="rId27"/>
    <p:sldId id="617" r:id="rId28"/>
    <p:sldId id="616" r:id="rId29"/>
    <p:sldId id="576" r:id="rId30"/>
  </p:sldIdLst>
  <p:sldSz cx="9144000" cy="6858000" type="screen4x3"/>
  <p:notesSz cx="6864350" cy="9996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FF0000"/>
    <a:srgbClr val="0000CC"/>
    <a:srgbClr val="CCFFCC"/>
    <a:srgbClr val="99FFCC"/>
    <a:srgbClr val="2A984C"/>
    <a:srgbClr val="66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-846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D139A38D-0ACD-47F4-8634-6EA5A53B8FE9}" type="datetimeFigureOut">
              <a:rPr lang="ko-KR" altLang="en-US" smtClean="0"/>
              <a:pPr/>
              <a:t>2018-10-03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5B8B7A48-2DD5-4BD8-97B0-8BE4EF1958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1366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B7A48-2DD5-4BD8-97B0-8BE4EF195834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B7A48-2DD5-4BD8-97B0-8BE4EF195834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BFF0-F868-4CC6-908E-32D8414559BC}" type="datetimeFigureOut">
              <a:rPr lang="ko-KR" altLang="en-US" smtClean="0"/>
              <a:pPr/>
              <a:t>2018-10-03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102F-861F-4657-9BF0-58B0D47911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BFF0-F868-4CC6-908E-32D8414559BC}" type="datetimeFigureOut">
              <a:rPr lang="ko-KR" altLang="en-US" smtClean="0"/>
              <a:pPr/>
              <a:t>2018-10-03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102F-861F-4657-9BF0-58B0D47911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BFF0-F868-4CC6-908E-32D8414559BC}" type="datetimeFigureOut">
              <a:rPr lang="ko-KR" altLang="en-US" smtClean="0"/>
              <a:pPr/>
              <a:t>2018-10-03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102F-861F-4657-9BF0-58B0D47911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7"/>
          <p:cNvGrpSpPr/>
          <p:nvPr userDrawn="1"/>
        </p:nvGrpSpPr>
        <p:grpSpPr>
          <a:xfrm flipH="1">
            <a:off x="0" y="0"/>
            <a:ext cx="9144000" cy="723900"/>
            <a:chOff x="0" y="0"/>
            <a:chExt cx="9144000" cy="723900"/>
          </a:xfrm>
        </p:grpSpPr>
        <p:sp>
          <p:nvSpPr>
            <p:cNvPr id="10" name="Rectangle 5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723900"/>
            </a:xfrm>
            <a:prstGeom prst="rect">
              <a:avLst/>
            </a:prstGeom>
            <a:solidFill>
              <a:srgbClr val="3F3B3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7077075" y="0"/>
              <a:ext cx="2066925" cy="723900"/>
            </a:xfrm>
            <a:custGeom>
              <a:avLst/>
              <a:gdLst/>
              <a:ahLst/>
              <a:cxnLst>
                <a:cxn ang="0">
                  <a:pos x="504" y="456"/>
                </a:cxn>
                <a:cxn ang="0">
                  <a:pos x="1302" y="456"/>
                </a:cxn>
                <a:cxn ang="0">
                  <a:pos x="1302" y="0"/>
                </a:cxn>
                <a:cxn ang="0">
                  <a:pos x="0" y="0"/>
                </a:cxn>
                <a:cxn ang="0">
                  <a:pos x="504" y="456"/>
                </a:cxn>
              </a:cxnLst>
              <a:rect l="0" t="0" r="r" b="b"/>
              <a:pathLst>
                <a:path w="1302" h="456">
                  <a:moveTo>
                    <a:pt x="504" y="456"/>
                  </a:moveTo>
                  <a:lnTo>
                    <a:pt x="1302" y="456"/>
                  </a:lnTo>
                  <a:lnTo>
                    <a:pt x="1302" y="0"/>
                  </a:lnTo>
                  <a:lnTo>
                    <a:pt x="0" y="0"/>
                  </a:lnTo>
                  <a:lnTo>
                    <a:pt x="504" y="45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400413"/>
            <a:ext cx="2133600" cy="276999"/>
          </a:xfrm>
        </p:spPr>
        <p:txBody>
          <a:bodyPr>
            <a:spAutoFit/>
          </a:bodyPr>
          <a:lstStyle/>
          <a:p>
            <a:fld id="{8DC7864A-7696-4FA6-A93F-815309042BDB}" type="datetime1">
              <a:rPr lang="ko-KR" altLang="en-US" smtClean="0"/>
              <a:pPr/>
              <a:t>2018-10-03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400413"/>
            <a:ext cx="2895600" cy="276999"/>
          </a:xfrm>
        </p:spPr>
        <p:txBody>
          <a:bodyPr>
            <a:sp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768244" y="6471699"/>
            <a:ext cx="2133600" cy="246221"/>
          </a:xfrm>
        </p:spPr>
        <p:txBody>
          <a:bodyPr>
            <a:spAutoFit/>
          </a:bodyPr>
          <a:lstStyle/>
          <a:p>
            <a:fld id="{888AB9F4-96E6-4C5F-8068-4B9C71A7656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9" name="텍스트 개체 틀 33"/>
          <p:cNvSpPr>
            <a:spLocks noGrp="1"/>
          </p:cNvSpPr>
          <p:nvPr>
            <p:ph type="body" sz="quarter" idx="17" hasCustomPrompt="1"/>
          </p:nvPr>
        </p:nvSpPr>
        <p:spPr>
          <a:xfrm>
            <a:off x="314735" y="152636"/>
            <a:ext cx="6417503" cy="5924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30000"/>
              </a:lnSpc>
              <a:buNone/>
              <a:defRPr lang="ko-KR" altLang="en-US" sz="2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제목을 입력하세요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"/>
          <p:cNvGrpSpPr/>
          <p:nvPr userDrawn="1"/>
        </p:nvGrpSpPr>
        <p:grpSpPr>
          <a:xfrm flipH="1">
            <a:off x="0" y="0"/>
            <a:ext cx="9144000" cy="723900"/>
            <a:chOff x="0" y="0"/>
            <a:chExt cx="9144000" cy="723900"/>
          </a:xfrm>
        </p:grpSpPr>
        <p:sp>
          <p:nvSpPr>
            <p:cNvPr id="1029" name="Rectangle 5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723900"/>
            </a:xfrm>
            <a:prstGeom prst="rect">
              <a:avLst/>
            </a:prstGeom>
            <a:solidFill>
              <a:srgbClr val="3F3B3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30" name="Freeform 6"/>
            <p:cNvSpPr>
              <a:spLocks/>
            </p:cNvSpPr>
            <p:nvPr userDrawn="1"/>
          </p:nvSpPr>
          <p:spPr bwMode="auto">
            <a:xfrm>
              <a:off x="7077075" y="0"/>
              <a:ext cx="2066925" cy="723900"/>
            </a:xfrm>
            <a:custGeom>
              <a:avLst/>
              <a:gdLst/>
              <a:ahLst/>
              <a:cxnLst>
                <a:cxn ang="0">
                  <a:pos x="504" y="456"/>
                </a:cxn>
                <a:cxn ang="0">
                  <a:pos x="1302" y="456"/>
                </a:cxn>
                <a:cxn ang="0">
                  <a:pos x="1302" y="0"/>
                </a:cxn>
                <a:cxn ang="0">
                  <a:pos x="0" y="0"/>
                </a:cxn>
                <a:cxn ang="0">
                  <a:pos x="504" y="456"/>
                </a:cxn>
              </a:cxnLst>
              <a:rect l="0" t="0" r="r" b="b"/>
              <a:pathLst>
                <a:path w="1302" h="456">
                  <a:moveTo>
                    <a:pt x="504" y="456"/>
                  </a:moveTo>
                  <a:lnTo>
                    <a:pt x="1302" y="456"/>
                  </a:lnTo>
                  <a:lnTo>
                    <a:pt x="1302" y="0"/>
                  </a:lnTo>
                  <a:lnTo>
                    <a:pt x="0" y="0"/>
                  </a:lnTo>
                  <a:lnTo>
                    <a:pt x="504" y="45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400413"/>
            <a:ext cx="2133600" cy="276999"/>
          </a:xfrm>
        </p:spPr>
        <p:txBody>
          <a:bodyPr>
            <a:spAutoFit/>
          </a:bodyPr>
          <a:lstStyle/>
          <a:p>
            <a:fld id="{D974A20B-953E-4D2F-B8D6-CEE57938931E}" type="datetime1">
              <a:rPr lang="ko-KR" altLang="en-US" smtClean="0"/>
              <a:pPr/>
              <a:t>2018-10-03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400413"/>
            <a:ext cx="2895600" cy="276999"/>
          </a:xfrm>
        </p:spPr>
        <p:txBody>
          <a:bodyPr>
            <a:sp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768244" y="6471699"/>
            <a:ext cx="2133600" cy="246221"/>
          </a:xfrm>
        </p:spPr>
        <p:txBody>
          <a:bodyPr>
            <a:spAutoFit/>
          </a:bodyPr>
          <a:lstStyle/>
          <a:p>
            <a:fld id="{888AB9F4-96E6-4C5F-8068-4B9C71A7656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34" name="텍스트 개체 틀 33"/>
          <p:cNvSpPr>
            <a:spLocks noGrp="1"/>
          </p:cNvSpPr>
          <p:nvPr>
            <p:ph type="body" sz="quarter" idx="17" hasCustomPrompt="1"/>
          </p:nvPr>
        </p:nvSpPr>
        <p:spPr>
          <a:xfrm>
            <a:off x="314735" y="152636"/>
            <a:ext cx="6417503" cy="5924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30000"/>
              </a:lnSpc>
              <a:buNone/>
              <a:defRPr lang="ko-KR" altLang="en-US" sz="2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제목을 입력하세요</a:t>
            </a:r>
            <a:endParaRPr lang="ko-KR" altLang="en-US" dirty="0"/>
          </a:p>
        </p:txBody>
      </p:sp>
      <p:sp>
        <p:nvSpPr>
          <p:cNvPr id="35" name="텍스트 개체 틀 33"/>
          <p:cNvSpPr>
            <a:spLocks noGrp="1"/>
          </p:cNvSpPr>
          <p:nvPr>
            <p:ph type="body" sz="quarter" idx="18" hasCustomPrompt="1"/>
          </p:nvPr>
        </p:nvSpPr>
        <p:spPr>
          <a:xfrm>
            <a:off x="314735" y="800708"/>
            <a:ext cx="6417503" cy="3323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30000"/>
              </a:lnSpc>
              <a:buNone/>
              <a:def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구역 머리글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텍스트 개체 틀 46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455876" y="1160748"/>
            <a:ext cx="4896544" cy="8925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30000"/>
              </a:lnSpc>
              <a:buNone/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ko-KR" altLang="en-US" dirty="0" smtClean="0"/>
              <a:t>제목을 입력하세요</a:t>
            </a:r>
            <a:endParaRPr lang="ko-KR" altLang="en-US" dirty="0"/>
          </a:p>
        </p:txBody>
      </p:sp>
      <p:sp>
        <p:nvSpPr>
          <p:cNvPr id="54" name="텍스트 개체 틀 53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563888" y="2132856"/>
            <a:ext cx="4788532" cy="4524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3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20" hasCustomPrompt="1"/>
          </p:nvPr>
        </p:nvSpPr>
        <p:spPr>
          <a:xfrm>
            <a:off x="1776413" y="1196752"/>
            <a:ext cx="971550" cy="971550"/>
          </a:xfrm>
          <a:prstGeom prst="rect">
            <a:avLst/>
          </a:prstGeom>
        </p:spPr>
        <p:txBody>
          <a:bodyPr/>
          <a:lstStyle>
            <a:lvl1pPr algn="r">
              <a:buNone/>
              <a:defRPr sz="5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01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앞표지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1403648" y="4041068"/>
            <a:ext cx="6336000" cy="692497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lnSpc>
                <a:spcPct val="13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제목을 입력하세요</a:t>
            </a:r>
            <a:endParaRPr lang="ko-KR" altLang="en-US" dirty="0"/>
          </a:p>
        </p:txBody>
      </p:sp>
      <p:sp>
        <p:nvSpPr>
          <p:cNvPr id="21" name="텍스트 개체 틀 19"/>
          <p:cNvSpPr>
            <a:spLocks noGrp="1"/>
          </p:cNvSpPr>
          <p:nvPr>
            <p:ph type="body" sz="quarter" idx="18" hasCustomPrompt="1"/>
          </p:nvPr>
        </p:nvSpPr>
        <p:spPr>
          <a:xfrm>
            <a:off x="1403648" y="5085184"/>
            <a:ext cx="6336000" cy="2923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30000"/>
              </a:lnSpc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제목을 입력하세요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9" hasCustomPrompt="1"/>
          </p:nvPr>
        </p:nvSpPr>
        <p:spPr>
          <a:xfrm>
            <a:off x="1403648" y="3897052"/>
            <a:ext cx="6336000" cy="332399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lnSpc>
                <a:spcPct val="130000"/>
              </a:lnSpc>
              <a:buNone/>
              <a:defRPr lang="ko-KR" altLang="en-US" sz="12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ko-KR" altLang="en-US" dirty="0" smtClean="0"/>
              <a:t>제목을 입력하세요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7"/>
          <p:cNvGrpSpPr/>
          <p:nvPr userDrawn="1"/>
        </p:nvGrpSpPr>
        <p:grpSpPr>
          <a:xfrm flipH="1">
            <a:off x="0" y="0"/>
            <a:ext cx="9144000" cy="723900"/>
            <a:chOff x="0" y="0"/>
            <a:chExt cx="9144000" cy="723900"/>
          </a:xfrm>
        </p:grpSpPr>
        <p:sp>
          <p:nvSpPr>
            <p:cNvPr id="10" name="Rectangle 5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723900"/>
            </a:xfrm>
            <a:prstGeom prst="rect">
              <a:avLst/>
            </a:prstGeom>
            <a:solidFill>
              <a:srgbClr val="3F3B3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7077075" y="0"/>
              <a:ext cx="2066925" cy="723900"/>
            </a:xfrm>
            <a:custGeom>
              <a:avLst/>
              <a:gdLst/>
              <a:ahLst/>
              <a:cxnLst>
                <a:cxn ang="0">
                  <a:pos x="504" y="456"/>
                </a:cxn>
                <a:cxn ang="0">
                  <a:pos x="1302" y="456"/>
                </a:cxn>
                <a:cxn ang="0">
                  <a:pos x="1302" y="0"/>
                </a:cxn>
                <a:cxn ang="0">
                  <a:pos x="0" y="0"/>
                </a:cxn>
                <a:cxn ang="0">
                  <a:pos x="504" y="456"/>
                </a:cxn>
              </a:cxnLst>
              <a:rect l="0" t="0" r="r" b="b"/>
              <a:pathLst>
                <a:path w="1302" h="456">
                  <a:moveTo>
                    <a:pt x="504" y="456"/>
                  </a:moveTo>
                  <a:lnTo>
                    <a:pt x="1302" y="456"/>
                  </a:lnTo>
                  <a:lnTo>
                    <a:pt x="1302" y="0"/>
                  </a:lnTo>
                  <a:lnTo>
                    <a:pt x="0" y="0"/>
                  </a:lnTo>
                  <a:lnTo>
                    <a:pt x="504" y="45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400413"/>
            <a:ext cx="2133600" cy="276999"/>
          </a:xfrm>
        </p:spPr>
        <p:txBody>
          <a:bodyPr>
            <a:spAutoFit/>
          </a:bodyPr>
          <a:lstStyle/>
          <a:p>
            <a:fld id="{8DC7864A-7696-4FA6-A93F-815309042BDB}" type="datetime1">
              <a:rPr lang="ko-KR" altLang="en-US" smtClean="0"/>
              <a:pPr/>
              <a:t>2018-10-03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400413"/>
            <a:ext cx="2895600" cy="276999"/>
          </a:xfrm>
        </p:spPr>
        <p:txBody>
          <a:bodyPr>
            <a:sp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768244" y="6471699"/>
            <a:ext cx="2133600" cy="246221"/>
          </a:xfrm>
        </p:spPr>
        <p:txBody>
          <a:bodyPr>
            <a:spAutoFit/>
          </a:bodyPr>
          <a:lstStyle/>
          <a:p>
            <a:fld id="{888AB9F4-96E6-4C5F-8068-4B9C71A7656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9" name="텍스트 개체 틀 33"/>
          <p:cNvSpPr>
            <a:spLocks noGrp="1"/>
          </p:cNvSpPr>
          <p:nvPr>
            <p:ph type="body" sz="quarter" idx="17" hasCustomPrompt="1"/>
          </p:nvPr>
        </p:nvSpPr>
        <p:spPr>
          <a:xfrm>
            <a:off x="314735" y="152636"/>
            <a:ext cx="6417503" cy="5924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30000"/>
              </a:lnSpc>
              <a:buNone/>
              <a:defRPr lang="ko-KR" altLang="en-US" sz="2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/>
              <a:t>제목을 입력하세요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BFF0-F868-4CC6-908E-32D8414559BC}" type="datetimeFigureOut">
              <a:rPr lang="ko-KR" altLang="en-US" smtClean="0"/>
              <a:pPr/>
              <a:t>2018-10-03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102F-861F-4657-9BF0-58B0D47911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BFF0-F868-4CC6-908E-32D8414559BC}" type="datetimeFigureOut">
              <a:rPr lang="ko-KR" altLang="en-US" smtClean="0"/>
              <a:pPr/>
              <a:t>2018-10-03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102F-861F-4657-9BF0-58B0D47911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BFF0-F868-4CC6-908E-32D8414559BC}" type="datetimeFigureOut">
              <a:rPr lang="ko-KR" altLang="en-US" smtClean="0"/>
              <a:pPr/>
              <a:t>2018-10-03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102F-861F-4657-9BF0-58B0D47911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BFF0-F868-4CC6-908E-32D8414559BC}" type="datetimeFigureOut">
              <a:rPr lang="ko-KR" altLang="en-US" smtClean="0"/>
              <a:pPr/>
              <a:t>2018-10-03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102F-861F-4657-9BF0-58B0D47911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BFF0-F868-4CC6-908E-32D8414559BC}" type="datetimeFigureOut">
              <a:rPr lang="ko-KR" altLang="en-US" smtClean="0"/>
              <a:pPr/>
              <a:t>2018-10-03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102F-861F-4657-9BF0-58B0D47911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BFF0-F868-4CC6-908E-32D8414559BC}" type="datetimeFigureOut">
              <a:rPr lang="ko-KR" altLang="en-US" smtClean="0"/>
              <a:pPr/>
              <a:t>2018-10-03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102F-861F-4657-9BF0-58B0D47911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BFF0-F868-4CC6-908E-32D8414559BC}" type="datetimeFigureOut">
              <a:rPr lang="ko-KR" altLang="en-US" smtClean="0"/>
              <a:pPr/>
              <a:t>2018-10-03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102F-861F-4657-9BF0-58B0D47911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BFF0-F868-4CC6-908E-32D8414559BC}" type="datetimeFigureOut">
              <a:rPr lang="ko-KR" altLang="en-US" smtClean="0"/>
              <a:pPr/>
              <a:t>2018-10-03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102F-861F-4657-9BF0-58B0D47911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BBFF0-F868-4CC6-908E-32D8414559BC}" type="datetimeFigureOut">
              <a:rPr lang="ko-KR" altLang="en-US" smtClean="0"/>
              <a:pPr/>
              <a:t>2018-10-03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F102F-861F-4657-9BF0-58B0D47911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  <p:sldLayoutId id="2147483667" r:id="rId14"/>
    <p:sldLayoutId id="2147483669" r:id="rId15"/>
    <p:sldLayoutId id="2147483670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cem.net/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Users\mycom\Videos\2018&#45380;%202&#50900;%2023&#51068;%20&#48156;&#54364;&#50857;%20&#46041;&#50689;&#49345;.wmv" TargetMode="Externa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-기술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6143643"/>
          </a:xfrm>
          <a:prstGeom prst="rect">
            <a:avLst/>
          </a:prstGeom>
        </p:spPr>
      </p:pic>
      <p:sp>
        <p:nvSpPr>
          <p:cNvPr id="5" name="텍스트 개체 틀 18"/>
          <p:cNvSpPr>
            <a:spLocks noGrp="1"/>
          </p:cNvSpPr>
          <p:nvPr>
            <p:ph type="body" sz="quarter" idx="17"/>
          </p:nvPr>
        </p:nvSpPr>
        <p:spPr>
          <a:xfrm>
            <a:off x="314735" y="0"/>
            <a:ext cx="8686421" cy="7017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sz="1800" smtClean="0"/>
              <a:t>신청기술명  </a:t>
            </a:r>
            <a:r>
              <a:rPr lang="en-US" sz="1800" dirty="0" smtClean="0"/>
              <a:t>:     </a:t>
            </a:r>
            <a:r>
              <a:rPr sz="1800" smtClean="0"/>
              <a:t>다층 건축물의 비상계단을 이용하여  공기 압력을 만들어 </a:t>
            </a:r>
            <a:endParaRPr lang="en-US" sz="1800" dirty="0" smtClean="0"/>
          </a:p>
          <a:p>
            <a:pPr>
              <a:lnSpc>
                <a:spcPct val="100000"/>
              </a:lnSpc>
            </a:pPr>
            <a:r>
              <a:rPr lang="en-US" altLang="ko-KR" sz="1800" dirty="0" smtClean="0"/>
              <a:t>                    </a:t>
            </a:r>
            <a:r>
              <a:rPr sz="1800" smtClean="0"/>
              <a:t>연기와 유해가스를 밀어내면서 안전하게 내려오는 기술  </a:t>
            </a:r>
            <a:r>
              <a:rPr lang="en-US" altLang="ko-KR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7"/>
          </p:nvPr>
        </p:nvSpPr>
        <p:spPr>
          <a:xfrm>
            <a:off x="314735" y="0"/>
            <a:ext cx="8829265" cy="572464"/>
          </a:xfrm>
        </p:spPr>
        <p:txBody>
          <a:bodyPr/>
          <a:lstStyle/>
          <a:p>
            <a:r>
              <a:rPr sz="2400" smtClean="0"/>
              <a:t>재현성     </a:t>
            </a:r>
            <a:r>
              <a:rPr lang="en-US" sz="2400" dirty="0" smtClean="0"/>
              <a:t>3.  </a:t>
            </a:r>
            <a:r>
              <a:rPr sz="2400" smtClean="0"/>
              <a:t>동풍 </a:t>
            </a:r>
            <a:r>
              <a:rPr lang="en-US" sz="2400" dirty="0" smtClean="0"/>
              <a:t>2</a:t>
            </a:r>
            <a:r>
              <a:rPr sz="2400" smtClean="0"/>
              <a:t>호 경기테크노파크 수혜 기업으로 선정</a:t>
            </a:r>
            <a:r>
              <a:rPr lang="en-US" sz="2400" dirty="0" smtClean="0"/>
              <a:t> </a:t>
            </a:r>
            <a:r>
              <a:rPr sz="2400" smtClean="0"/>
              <a:t> </a:t>
            </a:r>
            <a:endParaRPr lang="ko-KR" altLang="en-US" sz="24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 descr="011_airchange AC-40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3569918"/>
          </a:xfrm>
          <a:prstGeom prst="rect">
            <a:avLst/>
          </a:prstGeom>
        </p:spPr>
      </p:pic>
      <p:sp>
        <p:nvSpPr>
          <p:cNvPr id="6" name="Rectangle 75"/>
          <p:cNvSpPr>
            <a:spLocks noChangeArrowheads="1"/>
          </p:cNvSpPr>
          <p:nvPr/>
        </p:nvSpPr>
        <p:spPr bwMode="auto">
          <a:xfrm>
            <a:off x="428596" y="4429132"/>
            <a:ext cx="3071834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2001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년 경기도 </a:t>
            </a:r>
            <a:r>
              <a:rPr kumimoji="1" lang="ko-KR" altLang="en-US" sz="1200" dirty="0" err="1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광명교육지원청</a:t>
            </a:r>
            <a:endParaRPr kumimoji="1" lang="ko-KR" altLang="en-US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에어체인지 동풍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호 설치</a:t>
            </a:r>
            <a:endParaRPr kumimoji="1" 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Rectangle 124"/>
          <p:cNvSpPr>
            <a:spLocks noChangeArrowheads="1"/>
          </p:cNvSpPr>
          <p:nvPr/>
        </p:nvSpPr>
        <p:spPr bwMode="auto">
          <a:xfrm>
            <a:off x="3221019" y="4500571"/>
            <a:ext cx="2922617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경기도 교육청 북부청사 민방위실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 약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180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평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에어체인지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AC-40W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설치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Rectangle 174"/>
          <p:cNvSpPr>
            <a:spLocks noChangeArrowheads="1"/>
          </p:cNvSpPr>
          <p:nvPr/>
        </p:nvSpPr>
        <p:spPr bwMode="auto">
          <a:xfrm>
            <a:off x="6072198" y="4429132"/>
            <a:ext cx="285752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kumimoji="1" lang="ko-KR" altLang="en-US" sz="1200" dirty="0" err="1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경기테크노파크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수혜기업으로 선정  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 되어 신기술인증 받기 위하여 지원받고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있음</a:t>
            </a:r>
            <a:endParaRPr kumimoji="1" 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768244" y="6471699"/>
            <a:ext cx="2133600" cy="246221"/>
          </a:xfrm>
        </p:spPr>
        <p:txBody>
          <a:bodyPr/>
          <a:lstStyle/>
          <a:p>
            <a:fld id="{888AB9F4-96E6-4C5F-8068-4B9C71A7656E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텍스트 개체 틀 18"/>
          <p:cNvSpPr>
            <a:spLocks noGrp="1"/>
          </p:cNvSpPr>
          <p:nvPr>
            <p:ph type="body" sz="quarter" idx="17"/>
          </p:nvPr>
        </p:nvSpPr>
        <p:spPr>
          <a:xfrm>
            <a:off x="1" y="152636"/>
            <a:ext cx="8929718" cy="592470"/>
          </a:xfrm>
        </p:spPr>
        <p:txBody>
          <a:bodyPr/>
          <a:lstStyle/>
          <a:p>
            <a:r>
              <a:rPr smtClean="0"/>
              <a:t>발전성   </a:t>
            </a:r>
            <a:r>
              <a:rPr lang="en-US" dirty="0" smtClean="0"/>
              <a:t>4</a:t>
            </a:r>
            <a:r>
              <a:rPr lang="en-US" altLang="ko-KR" dirty="0" smtClean="0"/>
              <a:t>. </a:t>
            </a:r>
            <a:r>
              <a:rPr lang="ko-KR" altLang="en-US" dirty="0" smtClean="0"/>
              <a:t>주식</a:t>
            </a:r>
            <a:r>
              <a:rPr lang="en-US" altLang="ko-KR" dirty="0" smtClean="0"/>
              <a:t> 50% </a:t>
            </a:r>
            <a:r>
              <a:rPr smtClean="0"/>
              <a:t>판매</a:t>
            </a:r>
            <a:r>
              <a:rPr lang="en-US" dirty="0" smtClean="0"/>
              <a:t>(</a:t>
            </a:r>
            <a:r>
              <a:rPr smtClean="0"/>
              <a:t>투자유치</a:t>
            </a:r>
            <a:r>
              <a:rPr lang="en-US" dirty="0" smtClean="0"/>
              <a:t>) 2018</a:t>
            </a:r>
            <a:r>
              <a:rPr smtClean="0"/>
              <a:t>년 </a:t>
            </a:r>
            <a:r>
              <a:rPr lang="en-US" dirty="0" smtClean="0"/>
              <a:t>2</a:t>
            </a:r>
            <a:r>
              <a:rPr smtClean="0"/>
              <a:t>월 </a:t>
            </a:r>
            <a:r>
              <a:rPr lang="en-US" dirty="0" smtClean="0"/>
              <a:t>20</a:t>
            </a:r>
            <a:r>
              <a:rPr smtClean="0"/>
              <a:t>일</a:t>
            </a:r>
            <a:endParaRPr lang="ko-KR" altLang="en-US" dirty="0"/>
          </a:p>
        </p:txBody>
      </p:sp>
      <p:sp>
        <p:nvSpPr>
          <p:cNvPr id="1400" name="Rectangle 376"/>
          <p:cNvSpPr>
            <a:spLocks noChangeArrowheads="1"/>
          </p:cNvSpPr>
          <p:nvPr/>
        </p:nvSpPr>
        <p:spPr bwMode="auto">
          <a:xfrm rot="21310629">
            <a:off x="2940304" y="3065737"/>
            <a:ext cx="4973895" cy="4801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굴림" pitchFamily="50" charset="-127"/>
                <a:ea typeface="굴림" pitchFamily="50" charset="-127"/>
              </a:rPr>
              <a:t> 화재 안전 대책 </a:t>
            </a: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굴림" pitchFamily="50" charset="-127"/>
                <a:ea typeface="굴림" pitchFamily="50" charset="-127"/>
              </a:rPr>
              <a:t>&amp;</a:t>
            </a:r>
            <a:r>
              <a:rPr kumimoji="1" lang="ko-KR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ko-KR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굴림" pitchFamily="50" charset="-127"/>
                <a:ea typeface="굴림" pitchFamily="50" charset="-127"/>
              </a:rPr>
              <a:t>실내공기질</a:t>
            </a:r>
            <a:r>
              <a:rPr kumimoji="1" lang="ko-KR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굴림" pitchFamily="50" charset="-127"/>
                <a:ea typeface="굴림" pitchFamily="50" charset="-127"/>
              </a:rPr>
              <a:t> 개선 </a:t>
            </a:r>
            <a:endParaRPr kumimoji="1" lang="ko-K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08" name="Rectangle 384"/>
          <p:cNvSpPr>
            <a:spLocks noChangeArrowheads="1"/>
          </p:cNvSpPr>
          <p:nvPr/>
        </p:nvSpPr>
        <p:spPr bwMode="auto">
          <a:xfrm>
            <a:off x="3000364" y="3643314"/>
            <a:ext cx="5929354" cy="26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Title 01  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건강한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생활 환경을 위한 공기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에어체인지는 유해 물질부터  바닥으로 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           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밀어내기 때문에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공기순환기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200" dirty="0" err="1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폐열회수형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보다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배 효과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화재 예방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) 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Title 02 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천장 온도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22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도와  바닥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12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도의 수직온도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도 차이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바깥의 신선한 공기를 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          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정화하여 유해 물질부터 바닥으로 밀어내기 때문에 공기순환기보다 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          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팬 모터 소비전력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50%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절약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.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온풍기 가동시간 약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20%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이상 절약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Title 03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화재 발생시 거실과 비상 계단에 뜨거운 불길이나 연기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가스가 들어오지 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         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못하도록 공기의 압력으로 밀어내기 때문에 화재 확산을 예방 할 수 있고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         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비상계단으로 신선한 공기를 마시면서 내려올 수 있고 올라갈 수 있음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rgbClr val="1A1A1A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" name="그룹 49"/>
          <p:cNvGrpSpPr/>
          <p:nvPr/>
        </p:nvGrpSpPr>
        <p:grpSpPr>
          <a:xfrm>
            <a:off x="214282" y="4000504"/>
            <a:ext cx="1500198" cy="1428759"/>
            <a:chOff x="587375" y="3073400"/>
            <a:chExt cx="1754188" cy="1751013"/>
          </a:xfrm>
        </p:grpSpPr>
        <p:grpSp>
          <p:nvGrpSpPr>
            <p:cNvPr id="5" name="그룹 42"/>
            <p:cNvGrpSpPr/>
            <p:nvPr/>
          </p:nvGrpSpPr>
          <p:grpSpPr>
            <a:xfrm>
              <a:off x="587375" y="3073400"/>
              <a:ext cx="1754188" cy="1751013"/>
              <a:chOff x="587375" y="3073400"/>
              <a:chExt cx="1754188" cy="1751013"/>
            </a:xfrm>
          </p:grpSpPr>
          <p:sp>
            <p:nvSpPr>
              <p:cNvPr id="1388" name="Freeform 364"/>
              <p:cNvSpPr>
                <a:spLocks/>
              </p:cNvSpPr>
              <p:nvPr/>
            </p:nvSpPr>
            <p:spPr bwMode="auto">
              <a:xfrm>
                <a:off x="587375" y="3073400"/>
                <a:ext cx="1754188" cy="1751013"/>
              </a:xfrm>
              <a:custGeom>
                <a:avLst/>
                <a:gdLst/>
                <a:ahLst/>
                <a:cxnLst>
                  <a:cxn ang="0">
                    <a:pos x="1103" y="579"/>
                  </a:cxn>
                  <a:cxn ang="0">
                    <a:pos x="1093" y="663"/>
                  </a:cxn>
                  <a:cxn ang="0">
                    <a:pos x="1071" y="741"/>
                  </a:cxn>
                  <a:cxn ang="0">
                    <a:pos x="1040" y="815"/>
                  </a:cxn>
                  <a:cxn ang="0">
                    <a:pos x="996" y="881"/>
                  </a:cxn>
                  <a:cxn ang="0">
                    <a:pos x="944" y="943"/>
                  </a:cxn>
                  <a:cxn ang="0">
                    <a:pos x="884" y="995"/>
                  </a:cxn>
                  <a:cxn ang="0">
                    <a:pos x="816" y="1037"/>
                  </a:cxn>
                  <a:cxn ang="0">
                    <a:pos x="744" y="1071"/>
                  </a:cxn>
                  <a:cxn ang="0">
                    <a:pos x="664" y="1093"/>
                  </a:cxn>
                  <a:cxn ang="0">
                    <a:pos x="582" y="1103"/>
                  </a:cxn>
                  <a:cxn ang="0">
                    <a:pos x="524" y="1103"/>
                  </a:cxn>
                  <a:cxn ang="0">
                    <a:pos x="442" y="1093"/>
                  </a:cxn>
                  <a:cxn ang="0">
                    <a:pos x="364" y="1071"/>
                  </a:cxn>
                  <a:cxn ang="0">
                    <a:pos x="290" y="1037"/>
                  </a:cxn>
                  <a:cxn ang="0">
                    <a:pos x="222" y="995"/>
                  </a:cxn>
                  <a:cxn ang="0">
                    <a:pos x="162" y="943"/>
                  </a:cxn>
                  <a:cxn ang="0">
                    <a:pos x="110" y="881"/>
                  </a:cxn>
                  <a:cxn ang="0">
                    <a:pos x="68" y="815"/>
                  </a:cxn>
                  <a:cxn ang="0">
                    <a:pos x="34" y="741"/>
                  </a:cxn>
                  <a:cxn ang="0">
                    <a:pos x="12" y="663"/>
                  </a:cxn>
                  <a:cxn ang="0">
                    <a:pos x="2" y="579"/>
                  </a:cxn>
                  <a:cxn ang="0">
                    <a:pos x="2" y="523"/>
                  </a:cxn>
                  <a:cxn ang="0">
                    <a:pos x="12" y="439"/>
                  </a:cxn>
                  <a:cxn ang="0">
                    <a:pos x="34" y="361"/>
                  </a:cxn>
                  <a:cxn ang="0">
                    <a:pos x="68" y="287"/>
                  </a:cxn>
                  <a:cxn ang="0">
                    <a:pos x="110" y="221"/>
                  </a:cxn>
                  <a:cxn ang="0">
                    <a:pos x="162" y="161"/>
                  </a:cxn>
                  <a:cxn ang="0">
                    <a:pos x="222" y="109"/>
                  </a:cxn>
                  <a:cxn ang="0">
                    <a:pos x="290" y="66"/>
                  </a:cxn>
                  <a:cxn ang="0">
                    <a:pos x="364" y="34"/>
                  </a:cxn>
                  <a:cxn ang="0">
                    <a:pos x="442" y="10"/>
                  </a:cxn>
                  <a:cxn ang="0">
                    <a:pos x="524" y="0"/>
                  </a:cxn>
                  <a:cxn ang="0">
                    <a:pos x="582" y="0"/>
                  </a:cxn>
                  <a:cxn ang="0">
                    <a:pos x="664" y="10"/>
                  </a:cxn>
                  <a:cxn ang="0">
                    <a:pos x="744" y="34"/>
                  </a:cxn>
                  <a:cxn ang="0">
                    <a:pos x="816" y="66"/>
                  </a:cxn>
                  <a:cxn ang="0">
                    <a:pos x="884" y="109"/>
                  </a:cxn>
                  <a:cxn ang="0">
                    <a:pos x="944" y="161"/>
                  </a:cxn>
                  <a:cxn ang="0">
                    <a:pos x="996" y="221"/>
                  </a:cxn>
                  <a:cxn ang="0">
                    <a:pos x="1040" y="287"/>
                  </a:cxn>
                  <a:cxn ang="0">
                    <a:pos x="1071" y="361"/>
                  </a:cxn>
                  <a:cxn ang="0">
                    <a:pos x="1093" y="439"/>
                  </a:cxn>
                  <a:cxn ang="0">
                    <a:pos x="1103" y="523"/>
                  </a:cxn>
                </a:cxnLst>
                <a:rect l="0" t="0" r="r" b="b"/>
                <a:pathLst>
                  <a:path w="1105" h="1103">
                    <a:moveTo>
                      <a:pt x="1105" y="551"/>
                    </a:moveTo>
                    <a:lnTo>
                      <a:pt x="1105" y="551"/>
                    </a:lnTo>
                    <a:lnTo>
                      <a:pt x="1103" y="579"/>
                    </a:lnTo>
                    <a:lnTo>
                      <a:pt x="1101" y="607"/>
                    </a:lnTo>
                    <a:lnTo>
                      <a:pt x="1099" y="635"/>
                    </a:lnTo>
                    <a:lnTo>
                      <a:pt x="1093" y="663"/>
                    </a:lnTo>
                    <a:lnTo>
                      <a:pt x="1087" y="689"/>
                    </a:lnTo>
                    <a:lnTo>
                      <a:pt x="1079" y="715"/>
                    </a:lnTo>
                    <a:lnTo>
                      <a:pt x="1071" y="741"/>
                    </a:lnTo>
                    <a:lnTo>
                      <a:pt x="1062" y="767"/>
                    </a:lnTo>
                    <a:lnTo>
                      <a:pt x="1052" y="791"/>
                    </a:lnTo>
                    <a:lnTo>
                      <a:pt x="1040" y="815"/>
                    </a:lnTo>
                    <a:lnTo>
                      <a:pt x="1026" y="837"/>
                    </a:lnTo>
                    <a:lnTo>
                      <a:pt x="1012" y="861"/>
                    </a:lnTo>
                    <a:lnTo>
                      <a:pt x="996" y="881"/>
                    </a:lnTo>
                    <a:lnTo>
                      <a:pt x="980" y="903"/>
                    </a:lnTo>
                    <a:lnTo>
                      <a:pt x="962" y="923"/>
                    </a:lnTo>
                    <a:lnTo>
                      <a:pt x="944" y="943"/>
                    </a:lnTo>
                    <a:lnTo>
                      <a:pt x="924" y="961"/>
                    </a:lnTo>
                    <a:lnTo>
                      <a:pt x="904" y="977"/>
                    </a:lnTo>
                    <a:lnTo>
                      <a:pt x="884" y="995"/>
                    </a:lnTo>
                    <a:lnTo>
                      <a:pt x="862" y="1009"/>
                    </a:lnTo>
                    <a:lnTo>
                      <a:pt x="840" y="1023"/>
                    </a:lnTo>
                    <a:lnTo>
                      <a:pt x="816" y="1037"/>
                    </a:lnTo>
                    <a:lnTo>
                      <a:pt x="792" y="1049"/>
                    </a:lnTo>
                    <a:lnTo>
                      <a:pt x="768" y="1061"/>
                    </a:lnTo>
                    <a:lnTo>
                      <a:pt x="744" y="1071"/>
                    </a:lnTo>
                    <a:lnTo>
                      <a:pt x="718" y="1079"/>
                    </a:lnTo>
                    <a:lnTo>
                      <a:pt x="692" y="1087"/>
                    </a:lnTo>
                    <a:lnTo>
                      <a:pt x="664" y="1093"/>
                    </a:lnTo>
                    <a:lnTo>
                      <a:pt x="638" y="1097"/>
                    </a:lnTo>
                    <a:lnTo>
                      <a:pt x="610" y="1101"/>
                    </a:lnTo>
                    <a:lnTo>
                      <a:pt x="582" y="1103"/>
                    </a:lnTo>
                    <a:lnTo>
                      <a:pt x="554" y="1103"/>
                    </a:lnTo>
                    <a:lnTo>
                      <a:pt x="554" y="1103"/>
                    </a:lnTo>
                    <a:lnTo>
                      <a:pt x="524" y="1103"/>
                    </a:lnTo>
                    <a:lnTo>
                      <a:pt x="496" y="1101"/>
                    </a:lnTo>
                    <a:lnTo>
                      <a:pt x="468" y="1097"/>
                    </a:lnTo>
                    <a:lnTo>
                      <a:pt x="442" y="1093"/>
                    </a:lnTo>
                    <a:lnTo>
                      <a:pt x="414" y="1087"/>
                    </a:lnTo>
                    <a:lnTo>
                      <a:pt x="388" y="1079"/>
                    </a:lnTo>
                    <a:lnTo>
                      <a:pt x="364" y="1071"/>
                    </a:lnTo>
                    <a:lnTo>
                      <a:pt x="338" y="1061"/>
                    </a:lnTo>
                    <a:lnTo>
                      <a:pt x="314" y="1049"/>
                    </a:lnTo>
                    <a:lnTo>
                      <a:pt x="290" y="1037"/>
                    </a:lnTo>
                    <a:lnTo>
                      <a:pt x="266" y="1023"/>
                    </a:lnTo>
                    <a:lnTo>
                      <a:pt x="244" y="1009"/>
                    </a:lnTo>
                    <a:lnTo>
                      <a:pt x="222" y="995"/>
                    </a:lnTo>
                    <a:lnTo>
                      <a:pt x="202" y="977"/>
                    </a:lnTo>
                    <a:lnTo>
                      <a:pt x="182" y="961"/>
                    </a:lnTo>
                    <a:lnTo>
                      <a:pt x="162" y="943"/>
                    </a:lnTo>
                    <a:lnTo>
                      <a:pt x="144" y="923"/>
                    </a:lnTo>
                    <a:lnTo>
                      <a:pt x="126" y="903"/>
                    </a:lnTo>
                    <a:lnTo>
                      <a:pt x="110" y="881"/>
                    </a:lnTo>
                    <a:lnTo>
                      <a:pt x="94" y="861"/>
                    </a:lnTo>
                    <a:lnTo>
                      <a:pt x="80" y="837"/>
                    </a:lnTo>
                    <a:lnTo>
                      <a:pt x="68" y="815"/>
                    </a:lnTo>
                    <a:lnTo>
                      <a:pt x="54" y="791"/>
                    </a:lnTo>
                    <a:lnTo>
                      <a:pt x="44" y="767"/>
                    </a:lnTo>
                    <a:lnTo>
                      <a:pt x="34" y="741"/>
                    </a:lnTo>
                    <a:lnTo>
                      <a:pt x="26" y="715"/>
                    </a:lnTo>
                    <a:lnTo>
                      <a:pt x="18" y="689"/>
                    </a:lnTo>
                    <a:lnTo>
                      <a:pt x="12" y="663"/>
                    </a:lnTo>
                    <a:lnTo>
                      <a:pt x="6" y="635"/>
                    </a:lnTo>
                    <a:lnTo>
                      <a:pt x="4" y="607"/>
                    </a:lnTo>
                    <a:lnTo>
                      <a:pt x="2" y="579"/>
                    </a:lnTo>
                    <a:lnTo>
                      <a:pt x="0" y="551"/>
                    </a:lnTo>
                    <a:lnTo>
                      <a:pt x="0" y="551"/>
                    </a:lnTo>
                    <a:lnTo>
                      <a:pt x="2" y="523"/>
                    </a:lnTo>
                    <a:lnTo>
                      <a:pt x="4" y="495"/>
                    </a:lnTo>
                    <a:lnTo>
                      <a:pt x="6" y="467"/>
                    </a:lnTo>
                    <a:lnTo>
                      <a:pt x="12" y="439"/>
                    </a:lnTo>
                    <a:lnTo>
                      <a:pt x="18" y="413"/>
                    </a:lnTo>
                    <a:lnTo>
                      <a:pt x="26" y="387"/>
                    </a:lnTo>
                    <a:lnTo>
                      <a:pt x="34" y="361"/>
                    </a:lnTo>
                    <a:lnTo>
                      <a:pt x="44" y="337"/>
                    </a:lnTo>
                    <a:lnTo>
                      <a:pt x="54" y="311"/>
                    </a:lnTo>
                    <a:lnTo>
                      <a:pt x="68" y="287"/>
                    </a:lnTo>
                    <a:lnTo>
                      <a:pt x="80" y="265"/>
                    </a:lnTo>
                    <a:lnTo>
                      <a:pt x="94" y="243"/>
                    </a:lnTo>
                    <a:lnTo>
                      <a:pt x="110" y="221"/>
                    </a:lnTo>
                    <a:lnTo>
                      <a:pt x="126" y="199"/>
                    </a:lnTo>
                    <a:lnTo>
                      <a:pt x="144" y="179"/>
                    </a:lnTo>
                    <a:lnTo>
                      <a:pt x="162" y="161"/>
                    </a:lnTo>
                    <a:lnTo>
                      <a:pt x="182" y="143"/>
                    </a:lnTo>
                    <a:lnTo>
                      <a:pt x="202" y="125"/>
                    </a:lnTo>
                    <a:lnTo>
                      <a:pt x="222" y="109"/>
                    </a:lnTo>
                    <a:lnTo>
                      <a:pt x="244" y="93"/>
                    </a:lnTo>
                    <a:lnTo>
                      <a:pt x="266" y="80"/>
                    </a:lnTo>
                    <a:lnTo>
                      <a:pt x="290" y="66"/>
                    </a:lnTo>
                    <a:lnTo>
                      <a:pt x="314" y="54"/>
                    </a:lnTo>
                    <a:lnTo>
                      <a:pt x="338" y="44"/>
                    </a:lnTo>
                    <a:lnTo>
                      <a:pt x="364" y="34"/>
                    </a:lnTo>
                    <a:lnTo>
                      <a:pt x="388" y="24"/>
                    </a:lnTo>
                    <a:lnTo>
                      <a:pt x="414" y="16"/>
                    </a:lnTo>
                    <a:lnTo>
                      <a:pt x="442" y="10"/>
                    </a:lnTo>
                    <a:lnTo>
                      <a:pt x="468" y="6"/>
                    </a:lnTo>
                    <a:lnTo>
                      <a:pt x="496" y="2"/>
                    </a:lnTo>
                    <a:lnTo>
                      <a:pt x="524" y="0"/>
                    </a:lnTo>
                    <a:lnTo>
                      <a:pt x="554" y="0"/>
                    </a:lnTo>
                    <a:lnTo>
                      <a:pt x="554" y="0"/>
                    </a:lnTo>
                    <a:lnTo>
                      <a:pt x="582" y="0"/>
                    </a:lnTo>
                    <a:lnTo>
                      <a:pt x="610" y="2"/>
                    </a:lnTo>
                    <a:lnTo>
                      <a:pt x="638" y="6"/>
                    </a:lnTo>
                    <a:lnTo>
                      <a:pt x="664" y="10"/>
                    </a:lnTo>
                    <a:lnTo>
                      <a:pt x="692" y="16"/>
                    </a:lnTo>
                    <a:lnTo>
                      <a:pt x="718" y="24"/>
                    </a:lnTo>
                    <a:lnTo>
                      <a:pt x="744" y="34"/>
                    </a:lnTo>
                    <a:lnTo>
                      <a:pt x="768" y="44"/>
                    </a:lnTo>
                    <a:lnTo>
                      <a:pt x="792" y="54"/>
                    </a:lnTo>
                    <a:lnTo>
                      <a:pt x="816" y="66"/>
                    </a:lnTo>
                    <a:lnTo>
                      <a:pt x="840" y="80"/>
                    </a:lnTo>
                    <a:lnTo>
                      <a:pt x="862" y="93"/>
                    </a:lnTo>
                    <a:lnTo>
                      <a:pt x="884" y="109"/>
                    </a:lnTo>
                    <a:lnTo>
                      <a:pt x="904" y="125"/>
                    </a:lnTo>
                    <a:lnTo>
                      <a:pt x="924" y="143"/>
                    </a:lnTo>
                    <a:lnTo>
                      <a:pt x="944" y="161"/>
                    </a:lnTo>
                    <a:lnTo>
                      <a:pt x="962" y="179"/>
                    </a:lnTo>
                    <a:lnTo>
                      <a:pt x="980" y="199"/>
                    </a:lnTo>
                    <a:lnTo>
                      <a:pt x="996" y="221"/>
                    </a:lnTo>
                    <a:lnTo>
                      <a:pt x="1012" y="243"/>
                    </a:lnTo>
                    <a:lnTo>
                      <a:pt x="1026" y="265"/>
                    </a:lnTo>
                    <a:lnTo>
                      <a:pt x="1040" y="287"/>
                    </a:lnTo>
                    <a:lnTo>
                      <a:pt x="1052" y="311"/>
                    </a:lnTo>
                    <a:lnTo>
                      <a:pt x="1062" y="337"/>
                    </a:lnTo>
                    <a:lnTo>
                      <a:pt x="1071" y="361"/>
                    </a:lnTo>
                    <a:lnTo>
                      <a:pt x="1079" y="387"/>
                    </a:lnTo>
                    <a:lnTo>
                      <a:pt x="1087" y="413"/>
                    </a:lnTo>
                    <a:lnTo>
                      <a:pt x="1093" y="439"/>
                    </a:lnTo>
                    <a:lnTo>
                      <a:pt x="1099" y="467"/>
                    </a:lnTo>
                    <a:lnTo>
                      <a:pt x="1101" y="495"/>
                    </a:lnTo>
                    <a:lnTo>
                      <a:pt x="1103" y="523"/>
                    </a:lnTo>
                    <a:lnTo>
                      <a:pt x="1105" y="551"/>
                    </a:lnTo>
                    <a:lnTo>
                      <a:pt x="1105" y="551"/>
                    </a:ln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ko-KR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389" name="Freeform 365"/>
              <p:cNvSpPr>
                <a:spLocks/>
              </p:cNvSpPr>
              <p:nvPr/>
            </p:nvSpPr>
            <p:spPr bwMode="auto">
              <a:xfrm>
                <a:off x="678657" y="3165475"/>
                <a:ext cx="1571625" cy="1566863"/>
              </a:xfrm>
              <a:custGeom>
                <a:avLst/>
                <a:gdLst/>
                <a:ahLst/>
                <a:cxnLst>
                  <a:cxn ang="0">
                    <a:pos x="990" y="493"/>
                  </a:cxn>
                  <a:cxn ang="0">
                    <a:pos x="986" y="543"/>
                  </a:cxn>
                  <a:cxn ang="0">
                    <a:pos x="980" y="593"/>
                  </a:cxn>
                  <a:cxn ang="0">
                    <a:pos x="968" y="641"/>
                  </a:cxn>
                  <a:cxn ang="0">
                    <a:pos x="930" y="729"/>
                  </a:cxn>
                  <a:cxn ang="0">
                    <a:pos x="876" y="807"/>
                  </a:cxn>
                  <a:cxn ang="0">
                    <a:pos x="810" y="875"/>
                  </a:cxn>
                  <a:cxn ang="0">
                    <a:pos x="730" y="927"/>
                  </a:cxn>
                  <a:cxn ang="0">
                    <a:pos x="642" y="965"/>
                  </a:cxn>
                  <a:cxn ang="0">
                    <a:pos x="594" y="977"/>
                  </a:cxn>
                  <a:cxn ang="0">
                    <a:pos x="546" y="985"/>
                  </a:cxn>
                  <a:cxn ang="0">
                    <a:pos x="496" y="987"/>
                  </a:cxn>
                  <a:cxn ang="0">
                    <a:pos x="470" y="987"/>
                  </a:cxn>
                  <a:cxn ang="0">
                    <a:pos x="420" y="981"/>
                  </a:cxn>
                  <a:cxn ang="0">
                    <a:pos x="372" y="971"/>
                  </a:cxn>
                  <a:cxn ang="0">
                    <a:pos x="302" y="949"/>
                  </a:cxn>
                  <a:cxn ang="0">
                    <a:pos x="218" y="903"/>
                  </a:cxn>
                  <a:cxn ang="0">
                    <a:pos x="146" y="843"/>
                  </a:cxn>
                  <a:cxn ang="0">
                    <a:pos x="86" y="769"/>
                  </a:cxn>
                  <a:cxn ang="0">
                    <a:pos x="40" y="685"/>
                  </a:cxn>
                  <a:cxn ang="0">
                    <a:pos x="16" y="617"/>
                  </a:cxn>
                  <a:cxn ang="0">
                    <a:pos x="6" y="569"/>
                  </a:cxn>
                  <a:cxn ang="0">
                    <a:pos x="2" y="519"/>
                  </a:cxn>
                  <a:cxn ang="0">
                    <a:pos x="0" y="493"/>
                  </a:cxn>
                  <a:cxn ang="0">
                    <a:pos x="4" y="443"/>
                  </a:cxn>
                  <a:cxn ang="0">
                    <a:pos x="10" y="393"/>
                  </a:cxn>
                  <a:cxn ang="0">
                    <a:pos x="22" y="347"/>
                  </a:cxn>
                  <a:cxn ang="0">
                    <a:pos x="60" y="257"/>
                  </a:cxn>
                  <a:cxn ang="0">
                    <a:pos x="114" y="179"/>
                  </a:cxn>
                  <a:cxn ang="0">
                    <a:pos x="180" y="111"/>
                  </a:cxn>
                  <a:cxn ang="0">
                    <a:pos x="260" y="59"/>
                  </a:cxn>
                  <a:cxn ang="0">
                    <a:pos x="348" y="22"/>
                  </a:cxn>
                  <a:cxn ang="0">
                    <a:pos x="396" y="10"/>
                  </a:cxn>
                  <a:cxn ang="0">
                    <a:pos x="444" y="2"/>
                  </a:cxn>
                  <a:cxn ang="0">
                    <a:pos x="496" y="0"/>
                  </a:cxn>
                  <a:cxn ang="0">
                    <a:pos x="520" y="0"/>
                  </a:cxn>
                  <a:cxn ang="0">
                    <a:pos x="570" y="6"/>
                  </a:cxn>
                  <a:cxn ang="0">
                    <a:pos x="618" y="16"/>
                  </a:cxn>
                  <a:cxn ang="0">
                    <a:pos x="688" y="37"/>
                  </a:cxn>
                  <a:cxn ang="0">
                    <a:pos x="772" y="83"/>
                  </a:cxn>
                  <a:cxn ang="0">
                    <a:pos x="844" y="143"/>
                  </a:cxn>
                  <a:cxn ang="0">
                    <a:pos x="904" y="217"/>
                  </a:cxn>
                  <a:cxn ang="0">
                    <a:pos x="950" y="301"/>
                  </a:cxn>
                  <a:cxn ang="0">
                    <a:pos x="974" y="369"/>
                  </a:cxn>
                  <a:cxn ang="0">
                    <a:pos x="984" y="417"/>
                  </a:cxn>
                  <a:cxn ang="0">
                    <a:pos x="988" y="467"/>
                  </a:cxn>
                  <a:cxn ang="0">
                    <a:pos x="990" y="493"/>
                  </a:cxn>
                </a:cxnLst>
                <a:rect l="0" t="0" r="r" b="b"/>
                <a:pathLst>
                  <a:path w="990" h="987">
                    <a:moveTo>
                      <a:pt x="990" y="493"/>
                    </a:moveTo>
                    <a:lnTo>
                      <a:pt x="990" y="493"/>
                    </a:lnTo>
                    <a:lnTo>
                      <a:pt x="988" y="519"/>
                    </a:lnTo>
                    <a:lnTo>
                      <a:pt x="986" y="543"/>
                    </a:lnTo>
                    <a:lnTo>
                      <a:pt x="984" y="569"/>
                    </a:lnTo>
                    <a:lnTo>
                      <a:pt x="980" y="593"/>
                    </a:lnTo>
                    <a:lnTo>
                      <a:pt x="974" y="617"/>
                    </a:lnTo>
                    <a:lnTo>
                      <a:pt x="968" y="641"/>
                    </a:lnTo>
                    <a:lnTo>
                      <a:pt x="950" y="685"/>
                    </a:lnTo>
                    <a:lnTo>
                      <a:pt x="930" y="729"/>
                    </a:lnTo>
                    <a:lnTo>
                      <a:pt x="904" y="769"/>
                    </a:lnTo>
                    <a:lnTo>
                      <a:pt x="876" y="807"/>
                    </a:lnTo>
                    <a:lnTo>
                      <a:pt x="844" y="843"/>
                    </a:lnTo>
                    <a:lnTo>
                      <a:pt x="810" y="875"/>
                    </a:lnTo>
                    <a:lnTo>
                      <a:pt x="772" y="903"/>
                    </a:lnTo>
                    <a:lnTo>
                      <a:pt x="730" y="927"/>
                    </a:lnTo>
                    <a:lnTo>
                      <a:pt x="688" y="949"/>
                    </a:lnTo>
                    <a:lnTo>
                      <a:pt x="642" y="965"/>
                    </a:lnTo>
                    <a:lnTo>
                      <a:pt x="618" y="971"/>
                    </a:lnTo>
                    <a:lnTo>
                      <a:pt x="594" y="977"/>
                    </a:lnTo>
                    <a:lnTo>
                      <a:pt x="570" y="981"/>
                    </a:lnTo>
                    <a:lnTo>
                      <a:pt x="546" y="985"/>
                    </a:lnTo>
                    <a:lnTo>
                      <a:pt x="520" y="987"/>
                    </a:lnTo>
                    <a:lnTo>
                      <a:pt x="496" y="987"/>
                    </a:lnTo>
                    <a:lnTo>
                      <a:pt x="496" y="987"/>
                    </a:lnTo>
                    <a:lnTo>
                      <a:pt x="470" y="987"/>
                    </a:lnTo>
                    <a:lnTo>
                      <a:pt x="444" y="985"/>
                    </a:lnTo>
                    <a:lnTo>
                      <a:pt x="420" y="981"/>
                    </a:lnTo>
                    <a:lnTo>
                      <a:pt x="396" y="977"/>
                    </a:lnTo>
                    <a:lnTo>
                      <a:pt x="372" y="971"/>
                    </a:lnTo>
                    <a:lnTo>
                      <a:pt x="348" y="965"/>
                    </a:lnTo>
                    <a:lnTo>
                      <a:pt x="302" y="949"/>
                    </a:lnTo>
                    <a:lnTo>
                      <a:pt x="260" y="927"/>
                    </a:lnTo>
                    <a:lnTo>
                      <a:pt x="218" y="903"/>
                    </a:lnTo>
                    <a:lnTo>
                      <a:pt x="180" y="875"/>
                    </a:lnTo>
                    <a:lnTo>
                      <a:pt x="146" y="843"/>
                    </a:lnTo>
                    <a:lnTo>
                      <a:pt x="114" y="807"/>
                    </a:lnTo>
                    <a:lnTo>
                      <a:pt x="86" y="769"/>
                    </a:lnTo>
                    <a:lnTo>
                      <a:pt x="60" y="729"/>
                    </a:lnTo>
                    <a:lnTo>
                      <a:pt x="40" y="685"/>
                    </a:lnTo>
                    <a:lnTo>
                      <a:pt x="22" y="641"/>
                    </a:lnTo>
                    <a:lnTo>
                      <a:pt x="16" y="617"/>
                    </a:lnTo>
                    <a:lnTo>
                      <a:pt x="10" y="593"/>
                    </a:lnTo>
                    <a:lnTo>
                      <a:pt x="6" y="569"/>
                    </a:lnTo>
                    <a:lnTo>
                      <a:pt x="4" y="543"/>
                    </a:lnTo>
                    <a:lnTo>
                      <a:pt x="2" y="519"/>
                    </a:lnTo>
                    <a:lnTo>
                      <a:pt x="0" y="493"/>
                    </a:lnTo>
                    <a:lnTo>
                      <a:pt x="0" y="493"/>
                    </a:lnTo>
                    <a:lnTo>
                      <a:pt x="2" y="467"/>
                    </a:lnTo>
                    <a:lnTo>
                      <a:pt x="4" y="443"/>
                    </a:lnTo>
                    <a:lnTo>
                      <a:pt x="6" y="417"/>
                    </a:lnTo>
                    <a:lnTo>
                      <a:pt x="10" y="393"/>
                    </a:lnTo>
                    <a:lnTo>
                      <a:pt x="16" y="369"/>
                    </a:lnTo>
                    <a:lnTo>
                      <a:pt x="22" y="347"/>
                    </a:lnTo>
                    <a:lnTo>
                      <a:pt x="40" y="301"/>
                    </a:lnTo>
                    <a:lnTo>
                      <a:pt x="60" y="257"/>
                    </a:lnTo>
                    <a:lnTo>
                      <a:pt x="86" y="217"/>
                    </a:lnTo>
                    <a:lnTo>
                      <a:pt x="114" y="179"/>
                    </a:lnTo>
                    <a:lnTo>
                      <a:pt x="146" y="143"/>
                    </a:lnTo>
                    <a:lnTo>
                      <a:pt x="180" y="111"/>
                    </a:lnTo>
                    <a:lnTo>
                      <a:pt x="218" y="83"/>
                    </a:lnTo>
                    <a:lnTo>
                      <a:pt x="260" y="59"/>
                    </a:lnTo>
                    <a:lnTo>
                      <a:pt x="302" y="37"/>
                    </a:lnTo>
                    <a:lnTo>
                      <a:pt x="348" y="22"/>
                    </a:lnTo>
                    <a:lnTo>
                      <a:pt x="372" y="16"/>
                    </a:lnTo>
                    <a:lnTo>
                      <a:pt x="396" y="10"/>
                    </a:lnTo>
                    <a:lnTo>
                      <a:pt x="420" y="6"/>
                    </a:lnTo>
                    <a:lnTo>
                      <a:pt x="444" y="2"/>
                    </a:lnTo>
                    <a:lnTo>
                      <a:pt x="470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520" y="0"/>
                    </a:lnTo>
                    <a:lnTo>
                      <a:pt x="546" y="2"/>
                    </a:lnTo>
                    <a:lnTo>
                      <a:pt x="570" y="6"/>
                    </a:lnTo>
                    <a:lnTo>
                      <a:pt x="594" y="10"/>
                    </a:lnTo>
                    <a:lnTo>
                      <a:pt x="618" y="16"/>
                    </a:lnTo>
                    <a:lnTo>
                      <a:pt x="642" y="22"/>
                    </a:lnTo>
                    <a:lnTo>
                      <a:pt x="688" y="37"/>
                    </a:lnTo>
                    <a:lnTo>
                      <a:pt x="730" y="59"/>
                    </a:lnTo>
                    <a:lnTo>
                      <a:pt x="772" y="83"/>
                    </a:lnTo>
                    <a:lnTo>
                      <a:pt x="810" y="111"/>
                    </a:lnTo>
                    <a:lnTo>
                      <a:pt x="844" y="143"/>
                    </a:lnTo>
                    <a:lnTo>
                      <a:pt x="876" y="179"/>
                    </a:lnTo>
                    <a:lnTo>
                      <a:pt x="904" y="217"/>
                    </a:lnTo>
                    <a:lnTo>
                      <a:pt x="930" y="257"/>
                    </a:lnTo>
                    <a:lnTo>
                      <a:pt x="950" y="301"/>
                    </a:lnTo>
                    <a:lnTo>
                      <a:pt x="968" y="347"/>
                    </a:lnTo>
                    <a:lnTo>
                      <a:pt x="974" y="369"/>
                    </a:lnTo>
                    <a:lnTo>
                      <a:pt x="980" y="393"/>
                    </a:lnTo>
                    <a:lnTo>
                      <a:pt x="984" y="417"/>
                    </a:lnTo>
                    <a:lnTo>
                      <a:pt x="986" y="443"/>
                    </a:lnTo>
                    <a:lnTo>
                      <a:pt x="988" y="467"/>
                    </a:lnTo>
                    <a:lnTo>
                      <a:pt x="990" y="493"/>
                    </a:lnTo>
                    <a:lnTo>
                      <a:pt x="990" y="49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30000"/>
                  </a:lnSpc>
                </a:pPr>
                <a:endParaRPr lang="ko-KR" altLang="en-US" dirty="0"/>
              </a:p>
            </p:txBody>
          </p:sp>
        </p:grpSp>
        <p:sp>
          <p:nvSpPr>
            <p:cNvPr id="42" name="Rectangle 367"/>
            <p:cNvSpPr>
              <a:spLocks noChangeArrowheads="1"/>
            </p:cNvSpPr>
            <p:nvPr/>
          </p:nvSpPr>
          <p:spPr bwMode="auto">
            <a:xfrm>
              <a:off x="837973" y="3423603"/>
              <a:ext cx="1305200" cy="1029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231916"/>
                  </a:solidFill>
                  <a:latin typeface="맑은 고딕" pitchFamily="50" charset="-127"/>
                  <a:ea typeface="맑은 고딕" pitchFamily="50" charset="-127"/>
                </a:rPr>
                <a:t>Title02</a:t>
              </a:r>
            </a:p>
            <a:p>
              <a:pPr lvl="0"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231916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경제성</a:t>
              </a:r>
              <a:endParaRPr kumimoji="1" lang="ko-KR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6" name="그룹 50"/>
          <p:cNvGrpSpPr/>
          <p:nvPr/>
        </p:nvGrpSpPr>
        <p:grpSpPr>
          <a:xfrm>
            <a:off x="1428728" y="2857496"/>
            <a:ext cx="1428760" cy="1428760"/>
            <a:chOff x="2116079" y="1711325"/>
            <a:chExt cx="1754188" cy="1751013"/>
          </a:xfrm>
        </p:grpSpPr>
        <p:grpSp>
          <p:nvGrpSpPr>
            <p:cNvPr id="7" name="그룹 47"/>
            <p:cNvGrpSpPr/>
            <p:nvPr/>
          </p:nvGrpSpPr>
          <p:grpSpPr>
            <a:xfrm>
              <a:off x="2116079" y="1711325"/>
              <a:ext cx="1754188" cy="1751013"/>
              <a:chOff x="2116079" y="1711325"/>
              <a:chExt cx="1754188" cy="1751013"/>
            </a:xfrm>
          </p:grpSpPr>
          <p:sp>
            <p:nvSpPr>
              <p:cNvPr id="1364" name="Freeform 340"/>
              <p:cNvSpPr>
                <a:spLocks/>
              </p:cNvSpPr>
              <p:nvPr/>
            </p:nvSpPr>
            <p:spPr bwMode="auto">
              <a:xfrm>
                <a:off x="2116079" y="1711325"/>
                <a:ext cx="1754188" cy="1751013"/>
              </a:xfrm>
              <a:custGeom>
                <a:avLst/>
                <a:gdLst/>
                <a:ahLst/>
                <a:cxnLst>
                  <a:cxn ang="0">
                    <a:pos x="1103" y="580"/>
                  </a:cxn>
                  <a:cxn ang="0">
                    <a:pos x="1093" y="664"/>
                  </a:cxn>
                  <a:cxn ang="0">
                    <a:pos x="1071" y="742"/>
                  </a:cxn>
                  <a:cxn ang="0">
                    <a:pos x="1037" y="816"/>
                  </a:cxn>
                  <a:cxn ang="0">
                    <a:pos x="995" y="882"/>
                  </a:cxn>
                  <a:cxn ang="0">
                    <a:pos x="943" y="943"/>
                  </a:cxn>
                  <a:cxn ang="0">
                    <a:pos x="883" y="995"/>
                  </a:cxn>
                  <a:cxn ang="0">
                    <a:pos x="815" y="1037"/>
                  </a:cxn>
                  <a:cxn ang="0">
                    <a:pos x="741" y="1071"/>
                  </a:cxn>
                  <a:cxn ang="0">
                    <a:pos x="663" y="1093"/>
                  </a:cxn>
                  <a:cxn ang="0">
                    <a:pos x="579" y="1103"/>
                  </a:cxn>
                  <a:cxn ang="0">
                    <a:pos x="523" y="1103"/>
                  </a:cxn>
                  <a:cxn ang="0">
                    <a:pos x="439" y="1093"/>
                  </a:cxn>
                  <a:cxn ang="0">
                    <a:pos x="361" y="1071"/>
                  </a:cxn>
                  <a:cxn ang="0">
                    <a:pos x="287" y="1037"/>
                  </a:cxn>
                  <a:cxn ang="0">
                    <a:pos x="221" y="995"/>
                  </a:cxn>
                  <a:cxn ang="0">
                    <a:pos x="161" y="943"/>
                  </a:cxn>
                  <a:cxn ang="0">
                    <a:pos x="110" y="882"/>
                  </a:cxn>
                  <a:cxn ang="0">
                    <a:pos x="66" y="816"/>
                  </a:cxn>
                  <a:cxn ang="0">
                    <a:pos x="34" y="742"/>
                  </a:cxn>
                  <a:cxn ang="0">
                    <a:pos x="10" y="664"/>
                  </a:cxn>
                  <a:cxn ang="0">
                    <a:pos x="0" y="580"/>
                  </a:cxn>
                  <a:cxn ang="0">
                    <a:pos x="0" y="524"/>
                  </a:cxn>
                  <a:cxn ang="0">
                    <a:pos x="10" y="440"/>
                  </a:cxn>
                  <a:cxn ang="0">
                    <a:pos x="34" y="362"/>
                  </a:cxn>
                  <a:cxn ang="0">
                    <a:pos x="66" y="288"/>
                  </a:cxn>
                  <a:cxn ang="0">
                    <a:pos x="110" y="222"/>
                  </a:cxn>
                  <a:cxn ang="0">
                    <a:pos x="161" y="162"/>
                  </a:cxn>
                  <a:cxn ang="0">
                    <a:pos x="221" y="110"/>
                  </a:cxn>
                  <a:cxn ang="0">
                    <a:pos x="287" y="66"/>
                  </a:cxn>
                  <a:cxn ang="0">
                    <a:pos x="361" y="34"/>
                  </a:cxn>
                  <a:cxn ang="0">
                    <a:pos x="439" y="10"/>
                  </a:cxn>
                  <a:cxn ang="0">
                    <a:pos x="523" y="0"/>
                  </a:cxn>
                  <a:cxn ang="0">
                    <a:pos x="579" y="0"/>
                  </a:cxn>
                  <a:cxn ang="0">
                    <a:pos x="663" y="10"/>
                  </a:cxn>
                  <a:cxn ang="0">
                    <a:pos x="741" y="34"/>
                  </a:cxn>
                  <a:cxn ang="0">
                    <a:pos x="815" y="66"/>
                  </a:cxn>
                  <a:cxn ang="0">
                    <a:pos x="883" y="110"/>
                  </a:cxn>
                  <a:cxn ang="0">
                    <a:pos x="943" y="162"/>
                  </a:cxn>
                  <a:cxn ang="0">
                    <a:pos x="995" y="222"/>
                  </a:cxn>
                  <a:cxn ang="0">
                    <a:pos x="1037" y="288"/>
                  </a:cxn>
                  <a:cxn ang="0">
                    <a:pos x="1071" y="362"/>
                  </a:cxn>
                  <a:cxn ang="0">
                    <a:pos x="1093" y="440"/>
                  </a:cxn>
                  <a:cxn ang="0">
                    <a:pos x="1103" y="524"/>
                  </a:cxn>
                </a:cxnLst>
                <a:rect l="0" t="0" r="r" b="b"/>
                <a:pathLst>
                  <a:path w="1105" h="1103">
                    <a:moveTo>
                      <a:pt x="1105" y="552"/>
                    </a:moveTo>
                    <a:lnTo>
                      <a:pt x="1105" y="552"/>
                    </a:lnTo>
                    <a:lnTo>
                      <a:pt x="1103" y="580"/>
                    </a:lnTo>
                    <a:lnTo>
                      <a:pt x="1101" y="608"/>
                    </a:lnTo>
                    <a:lnTo>
                      <a:pt x="1097" y="636"/>
                    </a:lnTo>
                    <a:lnTo>
                      <a:pt x="1093" y="664"/>
                    </a:lnTo>
                    <a:lnTo>
                      <a:pt x="1087" y="690"/>
                    </a:lnTo>
                    <a:lnTo>
                      <a:pt x="1079" y="716"/>
                    </a:lnTo>
                    <a:lnTo>
                      <a:pt x="1071" y="742"/>
                    </a:lnTo>
                    <a:lnTo>
                      <a:pt x="1061" y="768"/>
                    </a:lnTo>
                    <a:lnTo>
                      <a:pt x="1049" y="792"/>
                    </a:lnTo>
                    <a:lnTo>
                      <a:pt x="1037" y="816"/>
                    </a:lnTo>
                    <a:lnTo>
                      <a:pt x="1025" y="838"/>
                    </a:lnTo>
                    <a:lnTo>
                      <a:pt x="1009" y="862"/>
                    </a:lnTo>
                    <a:lnTo>
                      <a:pt x="995" y="882"/>
                    </a:lnTo>
                    <a:lnTo>
                      <a:pt x="977" y="904"/>
                    </a:lnTo>
                    <a:lnTo>
                      <a:pt x="961" y="924"/>
                    </a:lnTo>
                    <a:lnTo>
                      <a:pt x="943" y="943"/>
                    </a:lnTo>
                    <a:lnTo>
                      <a:pt x="923" y="961"/>
                    </a:lnTo>
                    <a:lnTo>
                      <a:pt x="903" y="977"/>
                    </a:lnTo>
                    <a:lnTo>
                      <a:pt x="883" y="995"/>
                    </a:lnTo>
                    <a:lnTo>
                      <a:pt x="861" y="1009"/>
                    </a:lnTo>
                    <a:lnTo>
                      <a:pt x="837" y="1023"/>
                    </a:lnTo>
                    <a:lnTo>
                      <a:pt x="815" y="1037"/>
                    </a:lnTo>
                    <a:lnTo>
                      <a:pt x="791" y="1049"/>
                    </a:lnTo>
                    <a:lnTo>
                      <a:pt x="767" y="1061"/>
                    </a:lnTo>
                    <a:lnTo>
                      <a:pt x="741" y="1071"/>
                    </a:lnTo>
                    <a:lnTo>
                      <a:pt x="715" y="1079"/>
                    </a:lnTo>
                    <a:lnTo>
                      <a:pt x="689" y="1087"/>
                    </a:lnTo>
                    <a:lnTo>
                      <a:pt x="663" y="1093"/>
                    </a:lnTo>
                    <a:lnTo>
                      <a:pt x="635" y="1097"/>
                    </a:lnTo>
                    <a:lnTo>
                      <a:pt x="607" y="1101"/>
                    </a:lnTo>
                    <a:lnTo>
                      <a:pt x="579" y="1103"/>
                    </a:lnTo>
                    <a:lnTo>
                      <a:pt x="551" y="1103"/>
                    </a:lnTo>
                    <a:lnTo>
                      <a:pt x="551" y="1103"/>
                    </a:lnTo>
                    <a:lnTo>
                      <a:pt x="523" y="1103"/>
                    </a:lnTo>
                    <a:lnTo>
                      <a:pt x="495" y="1101"/>
                    </a:lnTo>
                    <a:lnTo>
                      <a:pt x="467" y="1097"/>
                    </a:lnTo>
                    <a:lnTo>
                      <a:pt x="439" y="1093"/>
                    </a:lnTo>
                    <a:lnTo>
                      <a:pt x="413" y="1087"/>
                    </a:lnTo>
                    <a:lnTo>
                      <a:pt x="387" y="1079"/>
                    </a:lnTo>
                    <a:lnTo>
                      <a:pt x="361" y="1071"/>
                    </a:lnTo>
                    <a:lnTo>
                      <a:pt x="337" y="1061"/>
                    </a:lnTo>
                    <a:lnTo>
                      <a:pt x="311" y="1049"/>
                    </a:lnTo>
                    <a:lnTo>
                      <a:pt x="287" y="1037"/>
                    </a:lnTo>
                    <a:lnTo>
                      <a:pt x="265" y="1023"/>
                    </a:lnTo>
                    <a:lnTo>
                      <a:pt x="243" y="1009"/>
                    </a:lnTo>
                    <a:lnTo>
                      <a:pt x="221" y="995"/>
                    </a:lnTo>
                    <a:lnTo>
                      <a:pt x="199" y="977"/>
                    </a:lnTo>
                    <a:lnTo>
                      <a:pt x="179" y="961"/>
                    </a:lnTo>
                    <a:lnTo>
                      <a:pt x="161" y="943"/>
                    </a:lnTo>
                    <a:lnTo>
                      <a:pt x="143" y="924"/>
                    </a:lnTo>
                    <a:lnTo>
                      <a:pt x="125" y="904"/>
                    </a:lnTo>
                    <a:lnTo>
                      <a:pt x="110" y="882"/>
                    </a:lnTo>
                    <a:lnTo>
                      <a:pt x="94" y="862"/>
                    </a:lnTo>
                    <a:lnTo>
                      <a:pt x="80" y="838"/>
                    </a:lnTo>
                    <a:lnTo>
                      <a:pt x="66" y="816"/>
                    </a:lnTo>
                    <a:lnTo>
                      <a:pt x="54" y="792"/>
                    </a:lnTo>
                    <a:lnTo>
                      <a:pt x="44" y="768"/>
                    </a:lnTo>
                    <a:lnTo>
                      <a:pt x="34" y="742"/>
                    </a:lnTo>
                    <a:lnTo>
                      <a:pt x="24" y="716"/>
                    </a:lnTo>
                    <a:lnTo>
                      <a:pt x="18" y="690"/>
                    </a:lnTo>
                    <a:lnTo>
                      <a:pt x="10" y="664"/>
                    </a:lnTo>
                    <a:lnTo>
                      <a:pt x="6" y="636"/>
                    </a:lnTo>
                    <a:lnTo>
                      <a:pt x="2" y="608"/>
                    </a:lnTo>
                    <a:lnTo>
                      <a:pt x="0" y="580"/>
                    </a:lnTo>
                    <a:lnTo>
                      <a:pt x="0" y="552"/>
                    </a:lnTo>
                    <a:lnTo>
                      <a:pt x="0" y="552"/>
                    </a:lnTo>
                    <a:lnTo>
                      <a:pt x="0" y="524"/>
                    </a:lnTo>
                    <a:lnTo>
                      <a:pt x="2" y="496"/>
                    </a:lnTo>
                    <a:lnTo>
                      <a:pt x="6" y="468"/>
                    </a:lnTo>
                    <a:lnTo>
                      <a:pt x="10" y="440"/>
                    </a:lnTo>
                    <a:lnTo>
                      <a:pt x="18" y="414"/>
                    </a:lnTo>
                    <a:lnTo>
                      <a:pt x="24" y="388"/>
                    </a:lnTo>
                    <a:lnTo>
                      <a:pt x="34" y="362"/>
                    </a:lnTo>
                    <a:lnTo>
                      <a:pt x="44" y="338"/>
                    </a:lnTo>
                    <a:lnTo>
                      <a:pt x="54" y="312"/>
                    </a:lnTo>
                    <a:lnTo>
                      <a:pt x="66" y="288"/>
                    </a:lnTo>
                    <a:lnTo>
                      <a:pt x="80" y="266"/>
                    </a:lnTo>
                    <a:lnTo>
                      <a:pt x="94" y="244"/>
                    </a:lnTo>
                    <a:lnTo>
                      <a:pt x="110" y="222"/>
                    </a:lnTo>
                    <a:lnTo>
                      <a:pt x="125" y="200"/>
                    </a:lnTo>
                    <a:lnTo>
                      <a:pt x="143" y="180"/>
                    </a:lnTo>
                    <a:lnTo>
                      <a:pt x="161" y="162"/>
                    </a:lnTo>
                    <a:lnTo>
                      <a:pt x="179" y="144"/>
                    </a:lnTo>
                    <a:lnTo>
                      <a:pt x="199" y="126"/>
                    </a:lnTo>
                    <a:lnTo>
                      <a:pt x="221" y="110"/>
                    </a:lnTo>
                    <a:lnTo>
                      <a:pt x="243" y="94"/>
                    </a:lnTo>
                    <a:lnTo>
                      <a:pt x="265" y="80"/>
                    </a:lnTo>
                    <a:lnTo>
                      <a:pt x="287" y="66"/>
                    </a:lnTo>
                    <a:lnTo>
                      <a:pt x="311" y="54"/>
                    </a:lnTo>
                    <a:lnTo>
                      <a:pt x="337" y="42"/>
                    </a:lnTo>
                    <a:lnTo>
                      <a:pt x="361" y="34"/>
                    </a:lnTo>
                    <a:lnTo>
                      <a:pt x="387" y="24"/>
                    </a:lnTo>
                    <a:lnTo>
                      <a:pt x="413" y="16"/>
                    </a:lnTo>
                    <a:lnTo>
                      <a:pt x="439" y="10"/>
                    </a:lnTo>
                    <a:lnTo>
                      <a:pt x="467" y="6"/>
                    </a:lnTo>
                    <a:lnTo>
                      <a:pt x="495" y="2"/>
                    </a:lnTo>
                    <a:lnTo>
                      <a:pt x="523" y="0"/>
                    </a:lnTo>
                    <a:lnTo>
                      <a:pt x="551" y="0"/>
                    </a:lnTo>
                    <a:lnTo>
                      <a:pt x="551" y="0"/>
                    </a:lnTo>
                    <a:lnTo>
                      <a:pt x="579" y="0"/>
                    </a:lnTo>
                    <a:lnTo>
                      <a:pt x="607" y="2"/>
                    </a:lnTo>
                    <a:lnTo>
                      <a:pt x="635" y="6"/>
                    </a:lnTo>
                    <a:lnTo>
                      <a:pt x="663" y="10"/>
                    </a:lnTo>
                    <a:lnTo>
                      <a:pt x="689" y="16"/>
                    </a:lnTo>
                    <a:lnTo>
                      <a:pt x="715" y="24"/>
                    </a:lnTo>
                    <a:lnTo>
                      <a:pt x="741" y="34"/>
                    </a:lnTo>
                    <a:lnTo>
                      <a:pt x="767" y="42"/>
                    </a:lnTo>
                    <a:lnTo>
                      <a:pt x="791" y="54"/>
                    </a:lnTo>
                    <a:lnTo>
                      <a:pt x="815" y="66"/>
                    </a:lnTo>
                    <a:lnTo>
                      <a:pt x="837" y="80"/>
                    </a:lnTo>
                    <a:lnTo>
                      <a:pt x="861" y="94"/>
                    </a:lnTo>
                    <a:lnTo>
                      <a:pt x="883" y="110"/>
                    </a:lnTo>
                    <a:lnTo>
                      <a:pt x="903" y="126"/>
                    </a:lnTo>
                    <a:lnTo>
                      <a:pt x="923" y="144"/>
                    </a:lnTo>
                    <a:lnTo>
                      <a:pt x="943" y="162"/>
                    </a:lnTo>
                    <a:lnTo>
                      <a:pt x="961" y="180"/>
                    </a:lnTo>
                    <a:lnTo>
                      <a:pt x="977" y="200"/>
                    </a:lnTo>
                    <a:lnTo>
                      <a:pt x="995" y="222"/>
                    </a:lnTo>
                    <a:lnTo>
                      <a:pt x="1009" y="244"/>
                    </a:lnTo>
                    <a:lnTo>
                      <a:pt x="1025" y="266"/>
                    </a:lnTo>
                    <a:lnTo>
                      <a:pt x="1037" y="288"/>
                    </a:lnTo>
                    <a:lnTo>
                      <a:pt x="1049" y="312"/>
                    </a:lnTo>
                    <a:lnTo>
                      <a:pt x="1061" y="338"/>
                    </a:lnTo>
                    <a:lnTo>
                      <a:pt x="1071" y="362"/>
                    </a:lnTo>
                    <a:lnTo>
                      <a:pt x="1079" y="388"/>
                    </a:lnTo>
                    <a:lnTo>
                      <a:pt x="1087" y="414"/>
                    </a:lnTo>
                    <a:lnTo>
                      <a:pt x="1093" y="440"/>
                    </a:lnTo>
                    <a:lnTo>
                      <a:pt x="1097" y="468"/>
                    </a:lnTo>
                    <a:lnTo>
                      <a:pt x="1101" y="496"/>
                    </a:lnTo>
                    <a:lnTo>
                      <a:pt x="1103" y="524"/>
                    </a:lnTo>
                    <a:lnTo>
                      <a:pt x="1105" y="552"/>
                    </a:lnTo>
                    <a:lnTo>
                      <a:pt x="1105" y="552"/>
                    </a:ln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ko-KR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365" name="Freeform 341"/>
              <p:cNvSpPr>
                <a:spLocks/>
              </p:cNvSpPr>
              <p:nvPr/>
            </p:nvSpPr>
            <p:spPr bwMode="auto">
              <a:xfrm>
                <a:off x="2209742" y="1803400"/>
                <a:ext cx="1566863" cy="1566863"/>
              </a:xfrm>
              <a:custGeom>
                <a:avLst/>
                <a:gdLst/>
                <a:ahLst/>
                <a:cxnLst>
                  <a:cxn ang="0">
                    <a:pos x="987" y="494"/>
                  </a:cxn>
                  <a:cxn ang="0">
                    <a:pos x="985" y="544"/>
                  </a:cxn>
                  <a:cxn ang="0">
                    <a:pos x="977" y="594"/>
                  </a:cxn>
                  <a:cxn ang="0">
                    <a:pos x="965" y="642"/>
                  </a:cxn>
                  <a:cxn ang="0">
                    <a:pos x="927" y="730"/>
                  </a:cxn>
                  <a:cxn ang="0">
                    <a:pos x="875" y="808"/>
                  </a:cxn>
                  <a:cxn ang="0">
                    <a:pos x="807" y="876"/>
                  </a:cxn>
                  <a:cxn ang="0">
                    <a:pos x="729" y="927"/>
                  </a:cxn>
                  <a:cxn ang="0">
                    <a:pos x="641" y="965"/>
                  </a:cxn>
                  <a:cxn ang="0">
                    <a:pos x="593" y="977"/>
                  </a:cxn>
                  <a:cxn ang="0">
                    <a:pos x="543" y="985"/>
                  </a:cxn>
                  <a:cxn ang="0">
                    <a:pos x="493" y="987"/>
                  </a:cxn>
                  <a:cxn ang="0">
                    <a:pos x="467" y="987"/>
                  </a:cxn>
                  <a:cxn ang="0">
                    <a:pos x="419" y="981"/>
                  </a:cxn>
                  <a:cxn ang="0">
                    <a:pos x="369" y="971"/>
                  </a:cxn>
                  <a:cxn ang="0">
                    <a:pos x="301" y="949"/>
                  </a:cxn>
                  <a:cxn ang="0">
                    <a:pos x="217" y="903"/>
                  </a:cxn>
                  <a:cxn ang="0">
                    <a:pos x="143" y="844"/>
                  </a:cxn>
                  <a:cxn ang="0">
                    <a:pos x="83" y="770"/>
                  </a:cxn>
                  <a:cxn ang="0">
                    <a:pos x="38" y="686"/>
                  </a:cxn>
                  <a:cxn ang="0">
                    <a:pos x="16" y="618"/>
                  </a:cxn>
                  <a:cxn ang="0">
                    <a:pos x="6" y="570"/>
                  </a:cxn>
                  <a:cxn ang="0">
                    <a:pos x="0" y="520"/>
                  </a:cxn>
                  <a:cxn ang="0">
                    <a:pos x="0" y="494"/>
                  </a:cxn>
                  <a:cxn ang="0">
                    <a:pos x="2" y="444"/>
                  </a:cxn>
                  <a:cxn ang="0">
                    <a:pos x="10" y="394"/>
                  </a:cxn>
                  <a:cxn ang="0">
                    <a:pos x="22" y="348"/>
                  </a:cxn>
                  <a:cxn ang="0">
                    <a:pos x="60" y="258"/>
                  </a:cxn>
                  <a:cxn ang="0">
                    <a:pos x="111" y="180"/>
                  </a:cxn>
                  <a:cxn ang="0">
                    <a:pos x="179" y="112"/>
                  </a:cxn>
                  <a:cxn ang="0">
                    <a:pos x="257" y="60"/>
                  </a:cxn>
                  <a:cxn ang="0">
                    <a:pos x="347" y="22"/>
                  </a:cxn>
                  <a:cxn ang="0">
                    <a:pos x="393" y="10"/>
                  </a:cxn>
                  <a:cxn ang="0">
                    <a:pos x="443" y="2"/>
                  </a:cxn>
                  <a:cxn ang="0">
                    <a:pos x="493" y="0"/>
                  </a:cxn>
                  <a:cxn ang="0">
                    <a:pos x="519" y="0"/>
                  </a:cxn>
                  <a:cxn ang="0">
                    <a:pos x="569" y="6"/>
                  </a:cxn>
                  <a:cxn ang="0">
                    <a:pos x="617" y="16"/>
                  </a:cxn>
                  <a:cxn ang="0">
                    <a:pos x="685" y="38"/>
                  </a:cxn>
                  <a:cxn ang="0">
                    <a:pos x="769" y="84"/>
                  </a:cxn>
                  <a:cxn ang="0">
                    <a:pos x="843" y="144"/>
                  </a:cxn>
                  <a:cxn ang="0">
                    <a:pos x="903" y="218"/>
                  </a:cxn>
                  <a:cxn ang="0">
                    <a:pos x="949" y="302"/>
                  </a:cxn>
                  <a:cxn ang="0">
                    <a:pos x="973" y="370"/>
                  </a:cxn>
                  <a:cxn ang="0">
                    <a:pos x="981" y="418"/>
                  </a:cxn>
                  <a:cxn ang="0">
                    <a:pos x="987" y="468"/>
                  </a:cxn>
                  <a:cxn ang="0">
                    <a:pos x="987" y="494"/>
                  </a:cxn>
                </a:cxnLst>
                <a:rect l="0" t="0" r="r" b="b"/>
                <a:pathLst>
                  <a:path w="987" h="987">
                    <a:moveTo>
                      <a:pt x="987" y="494"/>
                    </a:moveTo>
                    <a:lnTo>
                      <a:pt x="987" y="494"/>
                    </a:lnTo>
                    <a:lnTo>
                      <a:pt x="987" y="520"/>
                    </a:lnTo>
                    <a:lnTo>
                      <a:pt x="985" y="544"/>
                    </a:lnTo>
                    <a:lnTo>
                      <a:pt x="981" y="570"/>
                    </a:lnTo>
                    <a:lnTo>
                      <a:pt x="977" y="594"/>
                    </a:lnTo>
                    <a:lnTo>
                      <a:pt x="973" y="618"/>
                    </a:lnTo>
                    <a:lnTo>
                      <a:pt x="965" y="642"/>
                    </a:lnTo>
                    <a:lnTo>
                      <a:pt x="949" y="686"/>
                    </a:lnTo>
                    <a:lnTo>
                      <a:pt x="927" y="730"/>
                    </a:lnTo>
                    <a:lnTo>
                      <a:pt x="903" y="770"/>
                    </a:lnTo>
                    <a:lnTo>
                      <a:pt x="875" y="808"/>
                    </a:lnTo>
                    <a:lnTo>
                      <a:pt x="843" y="844"/>
                    </a:lnTo>
                    <a:lnTo>
                      <a:pt x="807" y="876"/>
                    </a:lnTo>
                    <a:lnTo>
                      <a:pt x="769" y="903"/>
                    </a:lnTo>
                    <a:lnTo>
                      <a:pt x="729" y="927"/>
                    </a:lnTo>
                    <a:lnTo>
                      <a:pt x="685" y="949"/>
                    </a:lnTo>
                    <a:lnTo>
                      <a:pt x="641" y="965"/>
                    </a:lnTo>
                    <a:lnTo>
                      <a:pt x="617" y="971"/>
                    </a:lnTo>
                    <a:lnTo>
                      <a:pt x="593" y="977"/>
                    </a:lnTo>
                    <a:lnTo>
                      <a:pt x="569" y="981"/>
                    </a:lnTo>
                    <a:lnTo>
                      <a:pt x="543" y="985"/>
                    </a:lnTo>
                    <a:lnTo>
                      <a:pt x="519" y="987"/>
                    </a:lnTo>
                    <a:lnTo>
                      <a:pt x="493" y="987"/>
                    </a:lnTo>
                    <a:lnTo>
                      <a:pt x="493" y="987"/>
                    </a:lnTo>
                    <a:lnTo>
                      <a:pt x="467" y="987"/>
                    </a:lnTo>
                    <a:lnTo>
                      <a:pt x="443" y="985"/>
                    </a:lnTo>
                    <a:lnTo>
                      <a:pt x="419" y="981"/>
                    </a:lnTo>
                    <a:lnTo>
                      <a:pt x="393" y="977"/>
                    </a:lnTo>
                    <a:lnTo>
                      <a:pt x="369" y="971"/>
                    </a:lnTo>
                    <a:lnTo>
                      <a:pt x="347" y="965"/>
                    </a:lnTo>
                    <a:lnTo>
                      <a:pt x="301" y="949"/>
                    </a:lnTo>
                    <a:lnTo>
                      <a:pt x="257" y="927"/>
                    </a:lnTo>
                    <a:lnTo>
                      <a:pt x="217" y="903"/>
                    </a:lnTo>
                    <a:lnTo>
                      <a:pt x="179" y="876"/>
                    </a:lnTo>
                    <a:lnTo>
                      <a:pt x="143" y="844"/>
                    </a:lnTo>
                    <a:lnTo>
                      <a:pt x="111" y="808"/>
                    </a:lnTo>
                    <a:lnTo>
                      <a:pt x="83" y="770"/>
                    </a:lnTo>
                    <a:lnTo>
                      <a:pt x="60" y="730"/>
                    </a:lnTo>
                    <a:lnTo>
                      <a:pt x="38" y="686"/>
                    </a:lnTo>
                    <a:lnTo>
                      <a:pt x="22" y="642"/>
                    </a:lnTo>
                    <a:lnTo>
                      <a:pt x="16" y="618"/>
                    </a:lnTo>
                    <a:lnTo>
                      <a:pt x="10" y="594"/>
                    </a:lnTo>
                    <a:lnTo>
                      <a:pt x="6" y="570"/>
                    </a:lnTo>
                    <a:lnTo>
                      <a:pt x="2" y="544"/>
                    </a:lnTo>
                    <a:lnTo>
                      <a:pt x="0" y="520"/>
                    </a:lnTo>
                    <a:lnTo>
                      <a:pt x="0" y="494"/>
                    </a:lnTo>
                    <a:lnTo>
                      <a:pt x="0" y="494"/>
                    </a:lnTo>
                    <a:lnTo>
                      <a:pt x="0" y="468"/>
                    </a:lnTo>
                    <a:lnTo>
                      <a:pt x="2" y="444"/>
                    </a:lnTo>
                    <a:lnTo>
                      <a:pt x="6" y="418"/>
                    </a:lnTo>
                    <a:lnTo>
                      <a:pt x="10" y="394"/>
                    </a:lnTo>
                    <a:lnTo>
                      <a:pt x="16" y="370"/>
                    </a:lnTo>
                    <a:lnTo>
                      <a:pt x="22" y="348"/>
                    </a:lnTo>
                    <a:lnTo>
                      <a:pt x="38" y="302"/>
                    </a:lnTo>
                    <a:lnTo>
                      <a:pt x="60" y="258"/>
                    </a:lnTo>
                    <a:lnTo>
                      <a:pt x="83" y="218"/>
                    </a:lnTo>
                    <a:lnTo>
                      <a:pt x="111" y="180"/>
                    </a:lnTo>
                    <a:lnTo>
                      <a:pt x="143" y="144"/>
                    </a:lnTo>
                    <a:lnTo>
                      <a:pt x="179" y="112"/>
                    </a:lnTo>
                    <a:lnTo>
                      <a:pt x="217" y="84"/>
                    </a:lnTo>
                    <a:lnTo>
                      <a:pt x="257" y="60"/>
                    </a:lnTo>
                    <a:lnTo>
                      <a:pt x="301" y="38"/>
                    </a:lnTo>
                    <a:lnTo>
                      <a:pt x="347" y="22"/>
                    </a:lnTo>
                    <a:lnTo>
                      <a:pt x="369" y="16"/>
                    </a:lnTo>
                    <a:lnTo>
                      <a:pt x="393" y="10"/>
                    </a:lnTo>
                    <a:lnTo>
                      <a:pt x="419" y="6"/>
                    </a:lnTo>
                    <a:lnTo>
                      <a:pt x="443" y="2"/>
                    </a:lnTo>
                    <a:lnTo>
                      <a:pt x="467" y="0"/>
                    </a:lnTo>
                    <a:lnTo>
                      <a:pt x="493" y="0"/>
                    </a:lnTo>
                    <a:lnTo>
                      <a:pt x="493" y="0"/>
                    </a:lnTo>
                    <a:lnTo>
                      <a:pt x="519" y="0"/>
                    </a:lnTo>
                    <a:lnTo>
                      <a:pt x="543" y="2"/>
                    </a:lnTo>
                    <a:lnTo>
                      <a:pt x="569" y="6"/>
                    </a:lnTo>
                    <a:lnTo>
                      <a:pt x="593" y="10"/>
                    </a:lnTo>
                    <a:lnTo>
                      <a:pt x="617" y="16"/>
                    </a:lnTo>
                    <a:lnTo>
                      <a:pt x="641" y="22"/>
                    </a:lnTo>
                    <a:lnTo>
                      <a:pt x="685" y="38"/>
                    </a:lnTo>
                    <a:lnTo>
                      <a:pt x="729" y="60"/>
                    </a:lnTo>
                    <a:lnTo>
                      <a:pt x="769" y="84"/>
                    </a:lnTo>
                    <a:lnTo>
                      <a:pt x="807" y="112"/>
                    </a:lnTo>
                    <a:lnTo>
                      <a:pt x="843" y="144"/>
                    </a:lnTo>
                    <a:lnTo>
                      <a:pt x="875" y="180"/>
                    </a:lnTo>
                    <a:lnTo>
                      <a:pt x="903" y="218"/>
                    </a:lnTo>
                    <a:lnTo>
                      <a:pt x="927" y="258"/>
                    </a:lnTo>
                    <a:lnTo>
                      <a:pt x="949" y="302"/>
                    </a:lnTo>
                    <a:lnTo>
                      <a:pt x="965" y="348"/>
                    </a:lnTo>
                    <a:lnTo>
                      <a:pt x="973" y="370"/>
                    </a:lnTo>
                    <a:lnTo>
                      <a:pt x="977" y="394"/>
                    </a:lnTo>
                    <a:lnTo>
                      <a:pt x="981" y="418"/>
                    </a:lnTo>
                    <a:lnTo>
                      <a:pt x="985" y="444"/>
                    </a:lnTo>
                    <a:lnTo>
                      <a:pt x="987" y="468"/>
                    </a:lnTo>
                    <a:lnTo>
                      <a:pt x="987" y="494"/>
                    </a:lnTo>
                    <a:lnTo>
                      <a:pt x="987" y="49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30000"/>
                  </a:lnSpc>
                </a:pPr>
                <a:endParaRPr lang="ko-KR" altLang="en-US" dirty="0"/>
              </a:p>
            </p:txBody>
          </p:sp>
        </p:grpSp>
        <p:sp>
          <p:nvSpPr>
            <p:cNvPr id="45" name="Rectangle 367"/>
            <p:cNvSpPr>
              <a:spLocks noChangeArrowheads="1"/>
            </p:cNvSpPr>
            <p:nvPr/>
          </p:nvSpPr>
          <p:spPr bwMode="auto">
            <a:xfrm>
              <a:off x="2379207" y="2061528"/>
              <a:ext cx="1227930" cy="1029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smtClean="0">
                  <a:solidFill>
                    <a:srgbClr val="231916"/>
                  </a:solidFill>
                  <a:latin typeface="맑은 고딕" pitchFamily="50" charset="-127"/>
                  <a:ea typeface="맑은 고딕" pitchFamily="50" charset="-127"/>
                </a:rPr>
                <a:t>Title01</a:t>
              </a:r>
            </a:p>
            <a:p>
              <a:pPr lvl="0"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231916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효과</a:t>
              </a:r>
              <a:endParaRPr kumimoji="1" lang="ko-KR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8" name="그룹 48"/>
          <p:cNvGrpSpPr/>
          <p:nvPr/>
        </p:nvGrpSpPr>
        <p:grpSpPr>
          <a:xfrm>
            <a:off x="1428728" y="5072074"/>
            <a:ext cx="1428760" cy="1428760"/>
            <a:chOff x="2095500" y="4433888"/>
            <a:chExt cx="1754188" cy="1752600"/>
          </a:xfrm>
        </p:grpSpPr>
        <p:grpSp>
          <p:nvGrpSpPr>
            <p:cNvPr id="9" name="그룹 46"/>
            <p:cNvGrpSpPr/>
            <p:nvPr/>
          </p:nvGrpSpPr>
          <p:grpSpPr>
            <a:xfrm>
              <a:off x="2095500" y="4433888"/>
              <a:ext cx="1754188" cy="1752600"/>
              <a:chOff x="2095500" y="4433888"/>
              <a:chExt cx="1754188" cy="1752600"/>
            </a:xfrm>
          </p:grpSpPr>
          <p:sp>
            <p:nvSpPr>
              <p:cNvPr id="1376" name="Freeform 352"/>
              <p:cNvSpPr>
                <a:spLocks/>
              </p:cNvSpPr>
              <p:nvPr/>
            </p:nvSpPr>
            <p:spPr bwMode="auto">
              <a:xfrm>
                <a:off x="2095500" y="4433888"/>
                <a:ext cx="1754188" cy="1752600"/>
              </a:xfrm>
              <a:custGeom>
                <a:avLst/>
                <a:gdLst/>
                <a:ahLst/>
                <a:cxnLst>
                  <a:cxn ang="0">
                    <a:pos x="1103" y="580"/>
                  </a:cxn>
                  <a:cxn ang="0">
                    <a:pos x="1093" y="664"/>
                  </a:cxn>
                  <a:cxn ang="0">
                    <a:pos x="1071" y="742"/>
                  </a:cxn>
                  <a:cxn ang="0">
                    <a:pos x="1037" y="816"/>
                  </a:cxn>
                  <a:cxn ang="0">
                    <a:pos x="995" y="882"/>
                  </a:cxn>
                  <a:cxn ang="0">
                    <a:pos x="943" y="944"/>
                  </a:cxn>
                  <a:cxn ang="0">
                    <a:pos x="883" y="996"/>
                  </a:cxn>
                  <a:cxn ang="0">
                    <a:pos x="815" y="1038"/>
                  </a:cxn>
                  <a:cxn ang="0">
                    <a:pos x="741" y="1072"/>
                  </a:cxn>
                  <a:cxn ang="0">
                    <a:pos x="663" y="1094"/>
                  </a:cxn>
                  <a:cxn ang="0">
                    <a:pos x="579" y="1104"/>
                  </a:cxn>
                  <a:cxn ang="0">
                    <a:pos x="523" y="1104"/>
                  </a:cxn>
                  <a:cxn ang="0">
                    <a:pos x="439" y="1094"/>
                  </a:cxn>
                  <a:cxn ang="0">
                    <a:pos x="361" y="1072"/>
                  </a:cxn>
                  <a:cxn ang="0">
                    <a:pos x="287" y="1038"/>
                  </a:cxn>
                  <a:cxn ang="0">
                    <a:pos x="221" y="996"/>
                  </a:cxn>
                  <a:cxn ang="0">
                    <a:pos x="161" y="944"/>
                  </a:cxn>
                  <a:cxn ang="0">
                    <a:pos x="110" y="882"/>
                  </a:cxn>
                  <a:cxn ang="0">
                    <a:pos x="66" y="816"/>
                  </a:cxn>
                  <a:cxn ang="0">
                    <a:pos x="34" y="742"/>
                  </a:cxn>
                  <a:cxn ang="0">
                    <a:pos x="10" y="664"/>
                  </a:cxn>
                  <a:cxn ang="0">
                    <a:pos x="0" y="580"/>
                  </a:cxn>
                  <a:cxn ang="0">
                    <a:pos x="0" y="524"/>
                  </a:cxn>
                  <a:cxn ang="0">
                    <a:pos x="10" y="440"/>
                  </a:cxn>
                  <a:cxn ang="0">
                    <a:pos x="34" y="362"/>
                  </a:cxn>
                  <a:cxn ang="0">
                    <a:pos x="66" y="288"/>
                  </a:cxn>
                  <a:cxn ang="0">
                    <a:pos x="110" y="222"/>
                  </a:cxn>
                  <a:cxn ang="0">
                    <a:pos x="161" y="162"/>
                  </a:cxn>
                  <a:cxn ang="0">
                    <a:pos x="221" y="110"/>
                  </a:cxn>
                  <a:cxn ang="0">
                    <a:pos x="287" y="66"/>
                  </a:cxn>
                  <a:cxn ang="0">
                    <a:pos x="361" y="34"/>
                  </a:cxn>
                  <a:cxn ang="0">
                    <a:pos x="439" y="10"/>
                  </a:cxn>
                  <a:cxn ang="0">
                    <a:pos x="523" y="0"/>
                  </a:cxn>
                  <a:cxn ang="0">
                    <a:pos x="579" y="0"/>
                  </a:cxn>
                  <a:cxn ang="0">
                    <a:pos x="663" y="10"/>
                  </a:cxn>
                  <a:cxn ang="0">
                    <a:pos x="741" y="34"/>
                  </a:cxn>
                  <a:cxn ang="0">
                    <a:pos x="815" y="66"/>
                  </a:cxn>
                  <a:cxn ang="0">
                    <a:pos x="883" y="110"/>
                  </a:cxn>
                  <a:cxn ang="0">
                    <a:pos x="943" y="162"/>
                  </a:cxn>
                  <a:cxn ang="0">
                    <a:pos x="995" y="222"/>
                  </a:cxn>
                  <a:cxn ang="0">
                    <a:pos x="1037" y="288"/>
                  </a:cxn>
                  <a:cxn ang="0">
                    <a:pos x="1071" y="362"/>
                  </a:cxn>
                  <a:cxn ang="0">
                    <a:pos x="1093" y="440"/>
                  </a:cxn>
                  <a:cxn ang="0">
                    <a:pos x="1103" y="524"/>
                  </a:cxn>
                </a:cxnLst>
                <a:rect l="0" t="0" r="r" b="b"/>
                <a:pathLst>
                  <a:path w="1105" h="1104">
                    <a:moveTo>
                      <a:pt x="1105" y="552"/>
                    </a:moveTo>
                    <a:lnTo>
                      <a:pt x="1105" y="552"/>
                    </a:lnTo>
                    <a:lnTo>
                      <a:pt x="1103" y="580"/>
                    </a:lnTo>
                    <a:lnTo>
                      <a:pt x="1101" y="608"/>
                    </a:lnTo>
                    <a:lnTo>
                      <a:pt x="1097" y="636"/>
                    </a:lnTo>
                    <a:lnTo>
                      <a:pt x="1093" y="664"/>
                    </a:lnTo>
                    <a:lnTo>
                      <a:pt x="1087" y="690"/>
                    </a:lnTo>
                    <a:lnTo>
                      <a:pt x="1079" y="716"/>
                    </a:lnTo>
                    <a:lnTo>
                      <a:pt x="1071" y="742"/>
                    </a:lnTo>
                    <a:lnTo>
                      <a:pt x="1061" y="768"/>
                    </a:lnTo>
                    <a:lnTo>
                      <a:pt x="1049" y="792"/>
                    </a:lnTo>
                    <a:lnTo>
                      <a:pt x="1037" y="816"/>
                    </a:lnTo>
                    <a:lnTo>
                      <a:pt x="1025" y="838"/>
                    </a:lnTo>
                    <a:lnTo>
                      <a:pt x="1009" y="862"/>
                    </a:lnTo>
                    <a:lnTo>
                      <a:pt x="995" y="882"/>
                    </a:lnTo>
                    <a:lnTo>
                      <a:pt x="977" y="904"/>
                    </a:lnTo>
                    <a:lnTo>
                      <a:pt x="961" y="924"/>
                    </a:lnTo>
                    <a:lnTo>
                      <a:pt x="943" y="944"/>
                    </a:lnTo>
                    <a:lnTo>
                      <a:pt x="923" y="962"/>
                    </a:lnTo>
                    <a:lnTo>
                      <a:pt x="903" y="978"/>
                    </a:lnTo>
                    <a:lnTo>
                      <a:pt x="883" y="996"/>
                    </a:lnTo>
                    <a:lnTo>
                      <a:pt x="861" y="1010"/>
                    </a:lnTo>
                    <a:lnTo>
                      <a:pt x="837" y="1024"/>
                    </a:lnTo>
                    <a:lnTo>
                      <a:pt x="815" y="1038"/>
                    </a:lnTo>
                    <a:lnTo>
                      <a:pt x="791" y="1050"/>
                    </a:lnTo>
                    <a:lnTo>
                      <a:pt x="767" y="1062"/>
                    </a:lnTo>
                    <a:lnTo>
                      <a:pt x="741" y="1072"/>
                    </a:lnTo>
                    <a:lnTo>
                      <a:pt x="715" y="1080"/>
                    </a:lnTo>
                    <a:lnTo>
                      <a:pt x="689" y="1088"/>
                    </a:lnTo>
                    <a:lnTo>
                      <a:pt x="663" y="1094"/>
                    </a:lnTo>
                    <a:lnTo>
                      <a:pt x="635" y="1098"/>
                    </a:lnTo>
                    <a:lnTo>
                      <a:pt x="607" y="1102"/>
                    </a:lnTo>
                    <a:lnTo>
                      <a:pt x="579" y="1104"/>
                    </a:lnTo>
                    <a:lnTo>
                      <a:pt x="551" y="1104"/>
                    </a:lnTo>
                    <a:lnTo>
                      <a:pt x="551" y="1104"/>
                    </a:lnTo>
                    <a:lnTo>
                      <a:pt x="523" y="1104"/>
                    </a:lnTo>
                    <a:lnTo>
                      <a:pt x="495" y="1102"/>
                    </a:lnTo>
                    <a:lnTo>
                      <a:pt x="467" y="1098"/>
                    </a:lnTo>
                    <a:lnTo>
                      <a:pt x="439" y="1094"/>
                    </a:lnTo>
                    <a:lnTo>
                      <a:pt x="413" y="1088"/>
                    </a:lnTo>
                    <a:lnTo>
                      <a:pt x="387" y="1080"/>
                    </a:lnTo>
                    <a:lnTo>
                      <a:pt x="361" y="1072"/>
                    </a:lnTo>
                    <a:lnTo>
                      <a:pt x="337" y="1062"/>
                    </a:lnTo>
                    <a:lnTo>
                      <a:pt x="311" y="1050"/>
                    </a:lnTo>
                    <a:lnTo>
                      <a:pt x="287" y="1038"/>
                    </a:lnTo>
                    <a:lnTo>
                      <a:pt x="265" y="1024"/>
                    </a:lnTo>
                    <a:lnTo>
                      <a:pt x="243" y="1010"/>
                    </a:lnTo>
                    <a:lnTo>
                      <a:pt x="221" y="996"/>
                    </a:lnTo>
                    <a:lnTo>
                      <a:pt x="199" y="978"/>
                    </a:lnTo>
                    <a:lnTo>
                      <a:pt x="179" y="962"/>
                    </a:lnTo>
                    <a:lnTo>
                      <a:pt x="161" y="944"/>
                    </a:lnTo>
                    <a:lnTo>
                      <a:pt x="143" y="924"/>
                    </a:lnTo>
                    <a:lnTo>
                      <a:pt x="125" y="904"/>
                    </a:lnTo>
                    <a:lnTo>
                      <a:pt x="110" y="882"/>
                    </a:lnTo>
                    <a:lnTo>
                      <a:pt x="94" y="862"/>
                    </a:lnTo>
                    <a:lnTo>
                      <a:pt x="80" y="838"/>
                    </a:lnTo>
                    <a:lnTo>
                      <a:pt x="66" y="816"/>
                    </a:lnTo>
                    <a:lnTo>
                      <a:pt x="54" y="792"/>
                    </a:lnTo>
                    <a:lnTo>
                      <a:pt x="44" y="768"/>
                    </a:lnTo>
                    <a:lnTo>
                      <a:pt x="34" y="742"/>
                    </a:lnTo>
                    <a:lnTo>
                      <a:pt x="24" y="716"/>
                    </a:lnTo>
                    <a:lnTo>
                      <a:pt x="18" y="690"/>
                    </a:lnTo>
                    <a:lnTo>
                      <a:pt x="10" y="664"/>
                    </a:lnTo>
                    <a:lnTo>
                      <a:pt x="6" y="636"/>
                    </a:lnTo>
                    <a:lnTo>
                      <a:pt x="2" y="608"/>
                    </a:lnTo>
                    <a:lnTo>
                      <a:pt x="0" y="580"/>
                    </a:lnTo>
                    <a:lnTo>
                      <a:pt x="0" y="552"/>
                    </a:lnTo>
                    <a:lnTo>
                      <a:pt x="0" y="552"/>
                    </a:lnTo>
                    <a:lnTo>
                      <a:pt x="0" y="524"/>
                    </a:lnTo>
                    <a:lnTo>
                      <a:pt x="2" y="496"/>
                    </a:lnTo>
                    <a:lnTo>
                      <a:pt x="6" y="468"/>
                    </a:lnTo>
                    <a:lnTo>
                      <a:pt x="10" y="440"/>
                    </a:lnTo>
                    <a:lnTo>
                      <a:pt x="18" y="414"/>
                    </a:lnTo>
                    <a:lnTo>
                      <a:pt x="24" y="388"/>
                    </a:lnTo>
                    <a:lnTo>
                      <a:pt x="34" y="362"/>
                    </a:lnTo>
                    <a:lnTo>
                      <a:pt x="44" y="338"/>
                    </a:lnTo>
                    <a:lnTo>
                      <a:pt x="54" y="312"/>
                    </a:lnTo>
                    <a:lnTo>
                      <a:pt x="66" y="288"/>
                    </a:lnTo>
                    <a:lnTo>
                      <a:pt x="80" y="266"/>
                    </a:lnTo>
                    <a:lnTo>
                      <a:pt x="94" y="244"/>
                    </a:lnTo>
                    <a:lnTo>
                      <a:pt x="110" y="222"/>
                    </a:lnTo>
                    <a:lnTo>
                      <a:pt x="125" y="200"/>
                    </a:lnTo>
                    <a:lnTo>
                      <a:pt x="143" y="180"/>
                    </a:lnTo>
                    <a:lnTo>
                      <a:pt x="161" y="162"/>
                    </a:lnTo>
                    <a:lnTo>
                      <a:pt x="179" y="144"/>
                    </a:lnTo>
                    <a:lnTo>
                      <a:pt x="199" y="126"/>
                    </a:lnTo>
                    <a:lnTo>
                      <a:pt x="221" y="110"/>
                    </a:lnTo>
                    <a:lnTo>
                      <a:pt x="243" y="94"/>
                    </a:lnTo>
                    <a:lnTo>
                      <a:pt x="265" y="80"/>
                    </a:lnTo>
                    <a:lnTo>
                      <a:pt x="287" y="66"/>
                    </a:lnTo>
                    <a:lnTo>
                      <a:pt x="311" y="54"/>
                    </a:lnTo>
                    <a:lnTo>
                      <a:pt x="337" y="44"/>
                    </a:lnTo>
                    <a:lnTo>
                      <a:pt x="361" y="34"/>
                    </a:lnTo>
                    <a:lnTo>
                      <a:pt x="387" y="24"/>
                    </a:lnTo>
                    <a:lnTo>
                      <a:pt x="413" y="18"/>
                    </a:lnTo>
                    <a:lnTo>
                      <a:pt x="439" y="10"/>
                    </a:lnTo>
                    <a:lnTo>
                      <a:pt x="467" y="6"/>
                    </a:lnTo>
                    <a:lnTo>
                      <a:pt x="495" y="2"/>
                    </a:lnTo>
                    <a:lnTo>
                      <a:pt x="523" y="0"/>
                    </a:lnTo>
                    <a:lnTo>
                      <a:pt x="551" y="0"/>
                    </a:lnTo>
                    <a:lnTo>
                      <a:pt x="551" y="0"/>
                    </a:lnTo>
                    <a:lnTo>
                      <a:pt x="579" y="0"/>
                    </a:lnTo>
                    <a:lnTo>
                      <a:pt x="607" y="2"/>
                    </a:lnTo>
                    <a:lnTo>
                      <a:pt x="635" y="6"/>
                    </a:lnTo>
                    <a:lnTo>
                      <a:pt x="663" y="10"/>
                    </a:lnTo>
                    <a:lnTo>
                      <a:pt x="689" y="18"/>
                    </a:lnTo>
                    <a:lnTo>
                      <a:pt x="715" y="24"/>
                    </a:lnTo>
                    <a:lnTo>
                      <a:pt x="741" y="34"/>
                    </a:lnTo>
                    <a:lnTo>
                      <a:pt x="767" y="44"/>
                    </a:lnTo>
                    <a:lnTo>
                      <a:pt x="791" y="54"/>
                    </a:lnTo>
                    <a:lnTo>
                      <a:pt x="815" y="66"/>
                    </a:lnTo>
                    <a:lnTo>
                      <a:pt x="837" y="80"/>
                    </a:lnTo>
                    <a:lnTo>
                      <a:pt x="861" y="94"/>
                    </a:lnTo>
                    <a:lnTo>
                      <a:pt x="883" y="110"/>
                    </a:lnTo>
                    <a:lnTo>
                      <a:pt x="903" y="126"/>
                    </a:lnTo>
                    <a:lnTo>
                      <a:pt x="923" y="144"/>
                    </a:lnTo>
                    <a:lnTo>
                      <a:pt x="943" y="162"/>
                    </a:lnTo>
                    <a:lnTo>
                      <a:pt x="961" y="180"/>
                    </a:lnTo>
                    <a:lnTo>
                      <a:pt x="977" y="200"/>
                    </a:lnTo>
                    <a:lnTo>
                      <a:pt x="995" y="222"/>
                    </a:lnTo>
                    <a:lnTo>
                      <a:pt x="1009" y="244"/>
                    </a:lnTo>
                    <a:lnTo>
                      <a:pt x="1025" y="266"/>
                    </a:lnTo>
                    <a:lnTo>
                      <a:pt x="1037" y="288"/>
                    </a:lnTo>
                    <a:lnTo>
                      <a:pt x="1049" y="312"/>
                    </a:lnTo>
                    <a:lnTo>
                      <a:pt x="1061" y="338"/>
                    </a:lnTo>
                    <a:lnTo>
                      <a:pt x="1071" y="362"/>
                    </a:lnTo>
                    <a:lnTo>
                      <a:pt x="1079" y="388"/>
                    </a:lnTo>
                    <a:lnTo>
                      <a:pt x="1087" y="414"/>
                    </a:lnTo>
                    <a:lnTo>
                      <a:pt x="1093" y="440"/>
                    </a:lnTo>
                    <a:lnTo>
                      <a:pt x="1097" y="468"/>
                    </a:lnTo>
                    <a:lnTo>
                      <a:pt x="1101" y="496"/>
                    </a:lnTo>
                    <a:lnTo>
                      <a:pt x="1103" y="524"/>
                    </a:lnTo>
                    <a:lnTo>
                      <a:pt x="1105" y="552"/>
                    </a:lnTo>
                    <a:lnTo>
                      <a:pt x="1105" y="552"/>
                    </a:ln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ko-KR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377" name="Freeform 353"/>
              <p:cNvSpPr>
                <a:spLocks/>
              </p:cNvSpPr>
              <p:nvPr/>
            </p:nvSpPr>
            <p:spPr bwMode="auto">
              <a:xfrm>
                <a:off x="2189163" y="4525963"/>
                <a:ext cx="1566863" cy="1568450"/>
              </a:xfrm>
              <a:custGeom>
                <a:avLst/>
                <a:gdLst/>
                <a:ahLst/>
                <a:cxnLst>
                  <a:cxn ang="0">
                    <a:pos x="987" y="494"/>
                  </a:cxn>
                  <a:cxn ang="0">
                    <a:pos x="985" y="544"/>
                  </a:cxn>
                  <a:cxn ang="0">
                    <a:pos x="977" y="594"/>
                  </a:cxn>
                  <a:cxn ang="0">
                    <a:pos x="965" y="642"/>
                  </a:cxn>
                  <a:cxn ang="0">
                    <a:pos x="927" y="730"/>
                  </a:cxn>
                  <a:cxn ang="0">
                    <a:pos x="875" y="808"/>
                  </a:cxn>
                  <a:cxn ang="0">
                    <a:pos x="807" y="876"/>
                  </a:cxn>
                  <a:cxn ang="0">
                    <a:pos x="729" y="928"/>
                  </a:cxn>
                  <a:cxn ang="0">
                    <a:pos x="641" y="966"/>
                  </a:cxn>
                  <a:cxn ang="0">
                    <a:pos x="593" y="978"/>
                  </a:cxn>
                  <a:cxn ang="0">
                    <a:pos x="543" y="986"/>
                  </a:cxn>
                  <a:cxn ang="0">
                    <a:pos x="493" y="988"/>
                  </a:cxn>
                  <a:cxn ang="0">
                    <a:pos x="467" y="988"/>
                  </a:cxn>
                  <a:cxn ang="0">
                    <a:pos x="419" y="982"/>
                  </a:cxn>
                  <a:cxn ang="0">
                    <a:pos x="369" y="974"/>
                  </a:cxn>
                  <a:cxn ang="0">
                    <a:pos x="301" y="950"/>
                  </a:cxn>
                  <a:cxn ang="0">
                    <a:pos x="217" y="904"/>
                  </a:cxn>
                  <a:cxn ang="0">
                    <a:pos x="143" y="844"/>
                  </a:cxn>
                  <a:cxn ang="0">
                    <a:pos x="83" y="770"/>
                  </a:cxn>
                  <a:cxn ang="0">
                    <a:pos x="38" y="686"/>
                  </a:cxn>
                  <a:cxn ang="0">
                    <a:pos x="16" y="618"/>
                  </a:cxn>
                  <a:cxn ang="0">
                    <a:pos x="6" y="570"/>
                  </a:cxn>
                  <a:cxn ang="0">
                    <a:pos x="0" y="520"/>
                  </a:cxn>
                  <a:cxn ang="0">
                    <a:pos x="0" y="494"/>
                  </a:cxn>
                  <a:cxn ang="0">
                    <a:pos x="2" y="444"/>
                  </a:cxn>
                  <a:cxn ang="0">
                    <a:pos x="10" y="394"/>
                  </a:cxn>
                  <a:cxn ang="0">
                    <a:pos x="22" y="348"/>
                  </a:cxn>
                  <a:cxn ang="0">
                    <a:pos x="60" y="258"/>
                  </a:cxn>
                  <a:cxn ang="0">
                    <a:pos x="111" y="180"/>
                  </a:cxn>
                  <a:cxn ang="0">
                    <a:pos x="179" y="112"/>
                  </a:cxn>
                  <a:cxn ang="0">
                    <a:pos x="257" y="60"/>
                  </a:cxn>
                  <a:cxn ang="0">
                    <a:pos x="347" y="22"/>
                  </a:cxn>
                  <a:cxn ang="0">
                    <a:pos x="393" y="10"/>
                  </a:cxn>
                  <a:cxn ang="0">
                    <a:pos x="443" y="2"/>
                  </a:cxn>
                  <a:cxn ang="0">
                    <a:pos x="493" y="0"/>
                  </a:cxn>
                  <a:cxn ang="0">
                    <a:pos x="519" y="0"/>
                  </a:cxn>
                  <a:cxn ang="0">
                    <a:pos x="569" y="6"/>
                  </a:cxn>
                  <a:cxn ang="0">
                    <a:pos x="617" y="16"/>
                  </a:cxn>
                  <a:cxn ang="0">
                    <a:pos x="685" y="38"/>
                  </a:cxn>
                  <a:cxn ang="0">
                    <a:pos x="769" y="84"/>
                  </a:cxn>
                  <a:cxn ang="0">
                    <a:pos x="843" y="144"/>
                  </a:cxn>
                  <a:cxn ang="0">
                    <a:pos x="903" y="218"/>
                  </a:cxn>
                  <a:cxn ang="0">
                    <a:pos x="949" y="302"/>
                  </a:cxn>
                  <a:cxn ang="0">
                    <a:pos x="973" y="370"/>
                  </a:cxn>
                  <a:cxn ang="0">
                    <a:pos x="981" y="420"/>
                  </a:cxn>
                  <a:cxn ang="0">
                    <a:pos x="987" y="468"/>
                  </a:cxn>
                  <a:cxn ang="0">
                    <a:pos x="987" y="494"/>
                  </a:cxn>
                </a:cxnLst>
                <a:rect l="0" t="0" r="r" b="b"/>
                <a:pathLst>
                  <a:path w="987" h="988">
                    <a:moveTo>
                      <a:pt x="987" y="494"/>
                    </a:moveTo>
                    <a:lnTo>
                      <a:pt x="987" y="494"/>
                    </a:lnTo>
                    <a:lnTo>
                      <a:pt x="987" y="520"/>
                    </a:lnTo>
                    <a:lnTo>
                      <a:pt x="985" y="544"/>
                    </a:lnTo>
                    <a:lnTo>
                      <a:pt x="981" y="570"/>
                    </a:lnTo>
                    <a:lnTo>
                      <a:pt x="977" y="594"/>
                    </a:lnTo>
                    <a:lnTo>
                      <a:pt x="973" y="618"/>
                    </a:lnTo>
                    <a:lnTo>
                      <a:pt x="965" y="642"/>
                    </a:lnTo>
                    <a:lnTo>
                      <a:pt x="949" y="686"/>
                    </a:lnTo>
                    <a:lnTo>
                      <a:pt x="927" y="730"/>
                    </a:lnTo>
                    <a:lnTo>
                      <a:pt x="903" y="770"/>
                    </a:lnTo>
                    <a:lnTo>
                      <a:pt x="875" y="808"/>
                    </a:lnTo>
                    <a:lnTo>
                      <a:pt x="843" y="844"/>
                    </a:lnTo>
                    <a:lnTo>
                      <a:pt x="807" y="876"/>
                    </a:lnTo>
                    <a:lnTo>
                      <a:pt x="769" y="904"/>
                    </a:lnTo>
                    <a:lnTo>
                      <a:pt x="729" y="928"/>
                    </a:lnTo>
                    <a:lnTo>
                      <a:pt x="685" y="950"/>
                    </a:lnTo>
                    <a:lnTo>
                      <a:pt x="641" y="966"/>
                    </a:lnTo>
                    <a:lnTo>
                      <a:pt x="617" y="974"/>
                    </a:lnTo>
                    <a:lnTo>
                      <a:pt x="593" y="978"/>
                    </a:lnTo>
                    <a:lnTo>
                      <a:pt x="569" y="982"/>
                    </a:lnTo>
                    <a:lnTo>
                      <a:pt x="543" y="986"/>
                    </a:lnTo>
                    <a:lnTo>
                      <a:pt x="519" y="988"/>
                    </a:lnTo>
                    <a:lnTo>
                      <a:pt x="493" y="988"/>
                    </a:lnTo>
                    <a:lnTo>
                      <a:pt x="493" y="988"/>
                    </a:lnTo>
                    <a:lnTo>
                      <a:pt x="467" y="988"/>
                    </a:lnTo>
                    <a:lnTo>
                      <a:pt x="443" y="986"/>
                    </a:lnTo>
                    <a:lnTo>
                      <a:pt x="419" y="982"/>
                    </a:lnTo>
                    <a:lnTo>
                      <a:pt x="393" y="978"/>
                    </a:lnTo>
                    <a:lnTo>
                      <a:pt x="369" y="974"/>
                    </a:lnTo>
                    <a:lnTo>
                      <a:pt x="347" y="966"/>
                    </a:lnTo>
                    <a:lnTo>
                      <a:pt x="301" y="950"/>
                    </a:lnTo>
                    <a:lnTo>
                      <a:pt x="257" y="928"/>
                    </a:lnTo>
                    <a:lnTo>
                      <a:pt x="217" y="904"/>
                    </a:lnTo>
                    <a:lnTo>
                      <a:pt x="179" y="876"/>
                    </a:lnTo>
                    <a:lnTo>
                      <a:pt x="143" y="844"/>
                    </a:lnTo>
                    <a:lnTo>
                      <a:pt x="111" y="808"/>
                    </a:lnTo>
                    <a:lnTo>
                      <a:pt x="83" y="770"/>
                    </a:lnTo>
                    <a:lnTo>
                      <a:pt x="60" y="730"/>
                    </a:lnTo>
                    <a:lnTo>
                      <a:pt x="38" y="686"/>
                    </a:lnTo>
                    <a:lnTo>
                      <a:pt x="22" y="642"/>
                    </a:lnTo>
                    <a:lnTo>
                      <a:pt x="16" y="618"/>
                    </a:lnTo>
                    <a:lnTo>
                      <a:pt x="10" y="594"/>
                    </a:lnTo>
                    <a:lnTo>
                      <a:pt x="6" y="570"/>
                    </a:lnTo>
                    <a:lnTo>
                      <a:pt x="2" y="544"/>
                    </a:lnTo>
                    <a:lnTo>
                      <a:pt x="0" y="520"/>
                    </a:lnTo>
                    <a:lnTo>
                      <a:pt x="0" y="494"/>
                    </a:lnTo>
                    <a:lnTo>
                      <a:pt x="0" y="494"/>
                    </a:lnTo>
                    <a:lnTo>
                      <a:pt x="0" y="468"/>
                    </a:lnTo>
                    <a:lnTo>
                      <a:pt x="2" y="444"/>
                    </a:lnTo>
                    <a:lnTo>
                      <a:pt x="6" y="420"/>
                    </a:lnTo>
                    <a:lnTo>
                      <a:pt x="10" y="394"/>
                    </a:lnTo>
                    <a:lnTo>
                      <a:pt x="16" y="370"/>
                    </a:lnTo>
                    <a:lnTo>
                      <a:pt x="22" y="348"/>
                    </a:lnTo>
                    <a:lnTo>
                      <a:pt x="38" y="302"/>
                    </a:lnTo>
                    <a:lnTo>
                      <a:pt x="60" y="258"/>
                    </a:lnTo>
                    <a:lnTo>
                      <a:pt x="83" y="218"/>
                    </a:lnTo>
                    <a:lnTo>
                      <a:pt x="111" y="180"/>
                    </a:lnTo>
                    <a:lnTo>
                      <a:pt x="143" y="144"/>
                    </a:lnTo>
                    <a:lnTo>
                      <a:pt x="179" y="112"/>
                    </a:lnTo>
                    <a:lnTo>
                      <a:pt x="217" y="84"/>
                    </a:lnTo>
                    <a:lnTo>
                      <a:pt x="257" y="60"/>
                    </a:lnTo>
                    <a:lnTo>
                      <a:pt x="301" y="38"/>
                    </a:lnTo>
                    <a:lnTo>
                      <a:pt x="347" y="22"/>
                    </a:lnTo>
                    <a:lnTo>
                      <a:pt x="369" y="16"/>
                    </a:lnTo>
                    <a:lnTo>
                      <a:pt x="393" y="10"/>
                    </a:lnTo>
                    <a:lnTo>
                      <a:pt x="419" y="6"/>
                    </a:lnTo>
                    <a:lnTo>
                      <a:pt x="443" y="2"/>
                    </a:lnTo>
                    <a:lnTo>
                      <a:pt x="467" y="0"/>
                    </a:lnTo>
                    <a:lnTo>
                      <a:pt x="493" y="0"/>
                    </a:lnTo>
                    <a:lnTo>
                      <a:pt x="493" y="0"/>
                    </a:lnTo>
                    <a:lnTo>
                      <a:pt x="519" y="0"/>
                    </a:lnTo>
                    <a:lnTo>
                      <a:pt x="543" y="2"/>
                    </a:lnTo>
                    <a:lnTo>
                      <a:pt x="569" y="6"/>
                    </a:lnTo>
                    <a:lnTo>
                      <a:pt x="593" y="10"/>
                    </a:lnTo>
                    <a:lnTo>
                      <a:pt x="617" y="16"/>
                    </a:lnTo>
                    <a:lnTo>
                      <a:pt x="641" y="22"/>
                    </a:lnTo>
                    <a:lnTo>
                      <a:pt x="685" y="38"/>
                    </a:lnTo>
                    <a:lnTo>
                      <a:pt x="729" y="60"/>
                    </a:lnTo>
                    <a:lnTo>
                      <a:pt x="769" y="84"/>
                    </a:lnTo>
                    <a:lnTo>
                      <a:pt x="807" y="112"/>
                    </a:lnTo>
                    <a:lnTo>
                      <a:pt x="843" y="144"/>
                    </a:lnTo>
                    <a:lnTo>
                      <a:pt x="875" y="180"/>
                    </a:lnTo>
                    <a:lnTo>
                      <a:pt x="903" y="218"/>
                    </a:lnTo>
                    <a:lnTo>
                      <a:pt x="927" y="258"/>
                    </a:lnTo>
                    <a:lnTo>
                      <a:pt x="949" y="302"/>
                    </a:lnTo>
                    <a:lnTo>
                      <a:pt x="965" y="348"/>
                    </a:lnTo>
                    <a:lnTo>
                      <a:pt x="973" y="370"/>
                    </a:lnTo>
                    <a:lnTo>
                      <a:pt x="977" y="394"/>
                    </a:lnTo>
                    <a:lnTo>
                      <a:pt x="981" y="420"/>
                    </a:lnTo>
                    <a:lnTo>
                      <a:pt x="985" y="444"/>
                    </a:lnTo>
                    <a:lnTo>
                      <a:pt x="987" y="468"/>
                    </a:lnTo>
                    <a:lnTo>
                      <a:pt x="987" y="494"/>
                    </a:lnTo>
                    <a:lnTo>
                      <a:pt x="987" y="49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ko-KR" altLang="en-US" dirty="0"/>
              </a:p>
            </p:txBody>
          </p:sp>
          <p:sp>
            <p:nvSpPr>
              <p:cNvPr id="1386" name="Rectangle 362"/>
              <p:cNvSpPr>
                <a:spLocks noChangeArrowheads="1"/>
              </p:cNvSpPr>
              <p:nvPr/>
            </p:nvSpPr>
            <p:spPr bwMode="auto">
              <a:xfrm>
                <a:off x="2693194" y="4954588"/>
                <a:ext cx="558800" cy="9525"/>
              </a:xfrm>
              <a:prstGeom prst="rect">
                <a:avLst/>
              </a:prstGeom>
              <a:solidFill>
                <a:srgbClr val="23191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30000"/>
                  </a:lnSpc>
                </a:pPr>
                <a:endParaRPr lang="ko-KR" altLang="en-US" dirty="0"/>
              </a:p>
            </p:txBody>
          </p:sp>
        </p:grpSp>
        <p:sp>
          <p:nvSpPr>
            <p:cNvPr id="46" name="Rectangle 367"/>
            <p:cNvSpPr>
              <a:spLocks noChangeArrowheads="1"/>
            </p:cNvSpPr>
            <p:nvPr/>
          </p:nvSpPr>
          <p:spPr bwMode="auto">
            <a:xfrm>
              <a:off x="2270919" y="4784408"/>
              <a:ext cx="1339560" cy="103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 smtClean="0">
                  <a:solidFill>
                    <a:srgbClr val="231916"/>
                  </a:solidFill>
                  <a:latin typeface="맑은 고딕" pitchFamily="50" charset="-127"/>
                  <a:ea typeface="맑은 고딕" pitchFamily="50" charset="-127"/>
                </a:rPr>
                <a:t>Title03</a:t>
              </a:r>
            </a:p>
            <a:p>
              <a:pPr lvl="0"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231916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안전성</a:t>
              </a:r>
              <a:endParaRPr kumimoji="1" lang="ko-KR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</p:grpSp>
      <p:graphicFrame>
        <p:nvGraphicFramePr>
          <p:cNvPr id="3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9907577"/>
              </p:ext>
            </p:extLst>
          </p:nvPr>
        </p:nvGraphicFramePr>
        <p:xfrm>
          <a:off x="714348" y="857232"/>
          <a:ext cx="8064501" cy="165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6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90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60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32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9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기업명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주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에어체인지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대표자명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김동규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설립일자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2009. 12.  6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임직원수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명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9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자본금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0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백만원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0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50,000,000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원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’16</a:t>
                      </a: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년 매출액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0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백만원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0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0.5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억원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9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홈페이지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www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.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airchange.co.kr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연락처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031-394-2202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9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주소</a:t>
                      </a: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경기도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안양시 평촌대로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117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번길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20-5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지하층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호계동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1063-4)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9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주요제품</a:t>
                      </a:r>
                      <a:endParaRPr kumimoji="0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환기시스템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인테리어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600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768244" y="6471699"/>
            <a:ext cx="2133600" cy="246221"/>
          </a:xfrm>
        </p:spPr>
        <p:txBody>
          <a:bodyPr/>
          <a:lstStyle/>
          <a:p>
            <a:fld id="{888AB9F4-96E6-4C5F-8068-4B9C71A7656E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7"/>
          </p:nvPr>
        </p:nvSpPr>
        <p:spPr>
          <a:xfrm>
            <a:off x="314735" y="173374"/>
            <a:ext cx="7114785" cy="592470"/>
          </a:xfrm>
        </p:spPr>
        <p:txBody>
          <a:bodyPr/>
          <a:lstStyle/>
          <a:p>
            <a:r>
              <a:rPr altLang="en-US" smtClean="0"/>
              <a:t> 파급성    </a:t>
            </a:r>
            <a:r>
              <a:rPr lang="en-US" altLang="en-US" dirty="0" smtClean="0"/>
              <a:t>5-1 </a:t>
            </a:r>
            <a:r>
              <a:rPr altLang="en-US" dirty="0"/>
              <a:t>실내 </a:t>
            </a:r>
            <a:r>
              <a:rPr altLang="en-US" dirty="0" err="1"/>
              <a:t>공기질</a:t>
            </a:r>
            <a:r>
              <a:rPr altLang="en-US" dirty="0"/>
              <a:t> 관리 필요성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8"/>
          </p:nvPr>
        </p:nvSpPr>
        <p:spPr>
          <a:xfrm>
            <a:off x="0" y="773276"/>
            <a:ext cx="3995936" cy="4850559"/>
          </a:xfrm>
        </p:spPr>
        <p:txBody>
          <a:bodyPr/>
          <a:lstStyle/>
          <a:p>
            <a:r>
              <a:rPr lang="en-US" altLang="ko-KR" sz="1400" b="1" dirty="0"/>
              <a:t> </a:t>
            </a:r>
          </a:p>
          <a:p>
            <a:r>
              <a:rPr lang="ko-KR" altLang="en-US" sz="2000" b="1" dirty="0">
                <a:latin typeface="+mj-ea"/>
                <a:ea typeface="+mj-ea"/>
              </a:rPr>
              <a:t>□ </a:t>
            </a:r>
            <a:r>
              <a:rPr altLang="en-US" sz="2000" b="1" dirty="0">
                <a:latin typeface="+mj-ea"/>
                <a:ea typeface="+mj-ea"/>
              </a:rPr>
              <a:t>실내 공기의 건강 영향</a:t>
            </a:r>
            <a:endParaRPr lang="en-US" altLang="en-US" sz="2000" b="1" dirty="0">
              <a:latin typeface="+mj-ea"/>
              <a:ea typeface="+mj-ea"/>
            </a:endParaRPr>
          </a:p>
          <a:p>
            <a:r>
              <a:rPr altLang="en-US" b="1" dirty="0"/>
              <a:t>     </a:t>
            </a:r>
            <a:r>
              <a:rPr lang="en-US" altLang="en-US" b="1" dirty="0"/>
              <a:t>-</a:t>
            </a:r>
            <a:r>
              <a:rPr altLang="en-US" b="1" dirty="0"/>
              <a:t> </a:t>
            </a:r>
            <a:r>
              <a:rPr altLang="en-US" sz="1400" b="1" dirty="0"/>
              <a:t>현대인은 하루 중 </a:t>
            </a:r>
            <a:r>
              <a:rPr lang="en-US" altLang="en-US" sz="1400" b="1" dirty="0"/>
              <a:t>80% </a:t>
            </a:r>
            <a:r>
              <a:rPr altLang="en-US" sz="1400" b="1" dirty="0"/>
              <a:t>이상을 실내 거주 </a:t>
            </a:r>
            <a:endParaRPr lang="en-US" altLang="en-US" sz="1400" b="1" dirty="0"/>
          </a:p>
          <a:p>
            <a:r>
              <a:rPr altLang="en-US" sz="1400" b="1" dirty="0"/>
              <a:t>    </a:t>
            </a:r>
            <a:r>
              <a:rPr lang="en-US" altLang="en-US" sz="1400" b="1" dirty="0"/>
              <a:t>- </a:t>
            </a:r>
            <a:r>
              <a:rPr altLang="en-US" sz="1400" b="1" dirty="0"/>
              <a:t>실내 오염물질</a:t>
            </a:r>
            <a:r>
              <a:rPr lang="ko-KR" altLang="en-US" sz="1400" b="1" dirty="0"/>
              <a:t>에 의한 폐 전달확률이</a:t>
            </a:r>
            <a:r>
              <a:rPr altLang="en-US" sz="1400" b="1" dirty="0"/>
              <a:t> 실외</a:t>
            </a:r>
            <a:endParaRPr lang="en-US" altLang="ko-KR" sz="1400" b="1" dirty="0"/>
          </a:p>
          <a:p>
            <a:r>
              <a:rPr lang="en-US" altLang="ko-KR" sz="1400" b="1" dirty="0"/>
              <a:t>      </a:t>
            </a:r>
            <a:r>
              <a:rPr altLang="en-US" sz="1400" b="1" dirty="0"/>
              <a:t>보다 </a:t>
            </a:r>
            <a:r>
              <a:rPr lang="en-US" altLang="en-US" sz="1400" b="1" dirty="0"/>
              <a:t>1,000</a:t>
            </a:r>
            <a:r>
              <a:rPr altLang="en-US" sz="1400" b="1" dirty="0"/>
              <a:t>배 높음</a:t>
            </a:r>
            <a:r>
              <a:rPr lang="en-US" altLang="en-US" sz="1400" b="1" dirty="0"/>
              <a:t>(WHO)</a:t>
            </a:r>
          </a:p>
          <a:p>
            <a:endParaRPr lang="en-US" altLang="en-US" sz="1400" b="1" dirty="0"/>
          </a:p>
          <a:p>
            <a:r>
              <a:rPr lang="ko-KR" altLang="en-US" sz="2000" b="1" dirty="0">
                <a:latin typeface="+mj-ea"/>
                <a:ea typeface="+mj-ea"/>
              </a:rPr>
              <a:t>□</a:t>
            </a:r>
            <a:r>
              <a:rPr lang="en-US" altLang="en-US" sz="2000" b="1" dirty="0">
                <a:latin typeface="+mj-ea"/>
                <a:ea typeface="+mj-ea"/>
              </a:rPr>
              <a:t> </a:t>
            </a:r>
            <a:r>
              <a:rPr lang="ko-KR" altLang="en-US" sz="2000" b="1" dirty="0">
                <a:latin typeface="+mj-ea"/>
                <a:ea typeface="+mj-ea"/>
              </a:rPr>
              <a:t>새집증후군</a:t>
            </a:r>
            <a:r>
              <a:rPr lang="en-US" altLang="en-US" sz="2000" b="1" dirty="0">
                <a:latin typeface="+mj-ea"/>
                <a:ea typeface="+mj-ea"/>
              </a:rPr>
              <a:t> </a:t>
            </a:r>
            <a:r>
              <a:rPr altLang="en-US" sz="2000" b="1" dirty="0">
                <a:latin typeface="+mj-ea"/>
                <a:ea typeface="+mj-ea"/>
              </a:rPr>
              <a:t>및 환경성질환 </a:t>
            </a:r>
            <a:endParaRPr lang="en-US" altLang="en-US" sz="2000" b="1" dirty="0">
              <a:latin typeface="+mj-ea"/>
              <a:ea typeface="+mj-ea"/>
            </a:endParaRPr>
          </a:p>
          <a:p>
            <a:r>
              <a:rPr altLang="en-US" sz="1400" b="1" dirty="0"/>
              <a:t>    </a:t>
            </a:r>
            <a:r>
              <a:rPr lang="en-US" altLang="en-US" sz="1400" b="1" dirty="0"/>
              <a:t>- </a:t>
            </a:r>
            <a:r>
              <a:rPr altLang="en-US" sz="1400" b="1" dirty="0"/>
              <a:t>오염된 실내 공기는 새집증후군 </a:t>
            </a:r>
            <a:endParaRPr lang="en-US" altLang="ko-KR" sz="1400" b="1" dirty="0"/>
          </a:p>
          <a:p>
            <a:r>
              <a:rPr lang="en-US" altLang="en-US" sz="1400" b="1" dirty="0"/>
              <a:t>       (</a:t>
            </a:r>
            <a:r>
              <a:rPr altLang="en-US" sz="1400" b="1" dirty="0"/>
              <a:t>두통 구토 등</a:t>
            </a:r>
            <a:r>
              <a:rPr lang="en-US" altLang="en-US" sz="1400" b="1" dirty="0"/>
              <a:t>) </a:t>
            </a:r>
            <a:r>
              <a:rPr altLang="en-US" sz="1400" b="1" dirty="0"/>
              <a:t>유발 </a:t>
            </a:r>
            <a:endParaRPr lang="en-US" altLang="en-US" sz="1400" b="1" dirty="0"/>
          </a:p>
          <a:p>
            <a:r>
              <a:rPr altLang="en-US" sz="1400" b="1" dirty="0"/>
              <a:t>    </a:t>
            </a:r>
            <a:r>
              <a:rPr lang="en-US" altLang="en-US" sz="1400" b="1" dirty="0"/>
              <a:t>- </a:t>
            </a:r>
            <a:r>
              <a:rPr altLang="en-US" sz="1400" b="1" dirty="0"/>
              <a:t>아토피 </a:t>
            </a:r>
            <a:r>
              <a:rPr lang="en-US" altLang="en-US" sz="1400" b="1" dirty="0"/>
              <a:t>,</a:t>
            </a:r>
            <a:r>
              <a:rPr altLang="en-US" sz="1400" b="1" dirty="0"/>
              <a:t>천식 등 </a:t>
            </a:r>
            <a:r>
              <a:rPr altLang="en-US" sz="1400" b="1" dirty="0" err="1"/>
              <a:t>환경성</a:t>
            </a:r>
            <a:r>
              <a:rPr altLang="en-US" sz="1400" b="1" dirty="0"/>
              <a:t> 질환의 원인  </a:t>
            </a:r>
            <a:endParaRPr lang="en-US" altLang="en-US" sz="1400" b="1" dirty="0"/>
          </a:p>
          <a:p>
            <a:r>
              <a:rPr altLang="en-US" sz="1400" b="1" dirty="0"/>
              <a:t>    </a:t>
            </a:r>
            <a:r>
              <a:rPr lang="en-US" altLang="en-US" sz="1400" b="1" dirty="0"/>
              <a:t>-</a:t>
            </a:r>
            <a:r>
              <a:rPr altLang="en-US" sz="1400" b="1" dirty="0"/>
              <a:t> 환경성질환자 수 </a:t>
            </a:r>
            <a:r>
              <a:rPr lang="en-US" altLang="en-US" sz="1400" b="1" dirty="0"/>
              <a:t>: 09</a:t>
            </a:r>
            <a:r>
              <a:rPr altLang="en-US" sz="1400" b="1" dirty="0"/>
              <a:t>년 </a:t>
            </a:r>
            <a:r>
              <a:rPr lang="en-US" altLang="en-US" sz="1400" b="1" dirty="0"/>
              <a:t>766</a:t>
            </a:r>
            <a:r>
              <a:rPr altLang="en-US" sz="1400" b="1" dirty="0"/>
              <a:t>만명 </a:t>
            </a:r>
            <a:endParaRPr lang="en-US" altLang="ko-KR" sz="1400" b="1" dirty="0"/>
          </a:p>
          <a:p>
            <a:r>
              <a:rPr lang="en-US" altLang="en-US" sz="1400" b="1" dirty="0"/>
              <a:t>       =&gt; 13</a:t>
            </a:r>
            <a:r>
              <a:rPr altLang="en-US" sz="1400" b="1" dirty="0"/>
              <a:t>년 </a:t>
            </a:r>
            <a:r>
              <a:rPr lang="en-US" altLang="en-US" sz="1400" b="1" dirty="0"/>
              <a:t>896</a:t>
            </a:r>
            <a:r>
              <a:rPr altLang="en-US" sz="1400" b="1" dirty="0" err="1"/>
              <a:t>만명</a:t>
            </a:r>
            <a:r>
              <a:rPr altLang="en-US" sz="1400" b="1" dirty="0"/>
              <a:t> </a:t>
            </a:r>
            <a:r>
              <a:rPr lang="en-US" altLang="en-US" sz="1400" b="1" dirty="0"/>
              <a:t>(17%</a:t>
            </a:r>
            <a:r>
              <a:rPr altLang="en-US" sz="1400" b="1" dirty="0"/>
              <a:t>증가</a:t>
            </a:r>
            <a:r>
              <a:rPr lang="en-US" altLang="en-US" sz="1400" b="1" dirty="0"/>
              <a:t>)</a:t>
            </a:r>
          </a:p>
          <a:p>
            <a:r>
              <a:rPr altLang="en-US" sz="1400" b="1" dirty="0"/>
              <a:t>    </a:t>
            </a:r>
            <a:r>
              <a:rPr lang="en-US" altLang="en-US" sz="1400" b="1" dirty="0"/>
              <a:t>- </a:t>
            </a:r>
            <a:r>
              <a:rPr altLang="en-US" sz="1400" b="1" dirty="0"/>
              <a:t>아마존 오지 어린이들은 </a:t>
            </a:r>
            <a:r>
              <a:rPr altLang="en-US" sz="1400" b="1" dirty="0" err="1"/>
              <a:t>환경성</a:t>
            </a:r>
            <a:r>
              <a:rPr altLang="en-US" sz="1400" b="1" dirty="0"/>
              <a:t> 질환 없음</a:t>
            </a:r>
            <a:endParaRPr lang="en-US" altLang="ko-KR" sz="1400" b="1" dirty="0"/>
          </a:p>
          <a:p>
            <a:r>
              <a:rPr lang="en-US" altLang="en-US" sz="1400" b="1" dirty="0"/>
              <a:t>      (UCLA 1987)</a:t>
            </a:r>
          </a:p>
        </p:txBody>
      </p:sp>
      <p:sp>
        <p:nvSpPr>
          <p:cNvPr id="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768244" y="6471699"/>
            <a:ext cx="2133600" cy="246221"/>
          </a:xfrm>
        </p:spPr>
        <p:txBody>
          <a:bodyPr/>
          <a:lstStyle/>
          <a:p>
            <a:fld id="{888AB9F4-96E6-4C5F-8068-4B9C71A7656E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DA5C216A-307F-40B2-9056-C1D12312C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074" y="3603278"/>
            <a:ext cx="5215409" cy="270604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6DDD6AAD-E350-4B23-B6AF-A5F77A635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127" y="822205"/>
            <a:ext cx="5223487" cy="24627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9D4AA63-F3FF-4085-9574-CF50CCCBD740}"/>
              </a:ext>
            </a:extLst>
          </p:cNvPr>
          <p:cNvSpPr txBox="1"/>
          <p:nvPr/>
        </p:nvSpPr>
        <p:spPr>
          <a:xfrm>
            <a:off x="3872127" y="3346032"/>
            <a:ext cx="519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&lt;</a:t>
            </a:r>
            <a:r>
              <a:rPr lang="ko-KR" altLang="en-US" sz="1200" dirty="0"/>
              <a:t>출처 </a:t>
            </a:r>
            <a:r>
              <a:rPr lang="en-US" altLang="ko-KR" sz="1200" dirty="0"/>
              <a:t>: </a:t>
            </a:r>
            <a:r>
              <a:rPr lang="ko-KR" altLang="en-US" sz="1200" dirty="0"/>
              <a:t>아토피피부염 환경보건센터와 천식 환경보건센터</a:t>
            </a:r>
            <a:r>
              <a:rPr lang="en-US" altLang="ko-KR" sz="1200" dirty="0"/>
              <a:t>&gt;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B9F4-96E6-4C5F-8068-4B9C71A7656E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7"/>
          </p:nvPr>
        </p:nvSpPr>
        <p:spPr>
          <a:xfrm>
            <a:off x="314735" y="152636"/>
            <a:ext cx="6417503" cy="592470"/>
          </a:xfrm>
        </p:spPr>
        <p:txBody>
          <a:bodyPr/>
          <a:lstStyle/>
          <a:p>
            <a:r>
              <a:rPr smtClean="0"/>
              <a:t>파급성     </a:t>
            </a:r>
            <a:r>
              <a:rPr lang="en-US" dirty="0" smtClean="0"/>
              <a:t>5-2</a:t>
            </a:r>
            <a:r>
              <a:rPr lang="en-US" altLang="ko-KR" dirty="0" smtClean="0"/>
              <a:t>  </a:t>
            </a:r>
            <a:r>
              <a:rPr lang="ko-KR" altLang="en-US" dirty="0" smtClean="0"/>
              <a:t>제품의 </a:t>
            </a:r>
            <a:r>
              <a:rPr lang="ko-KR" altLang="en-US" dirty="0"/>
              <a:t>주요 특징 </a:t>
            </a:r>
          </a:p>
        </p:txBody>
      </p:sp>
      <p:sp>
        <p:nvSpPr>
          <p:cNvPr id="6305" name="Rectangle 161"/>
          <p:cNvSpPr>
            <a:spLocks noChangeArrowheads="1"/>
          </p:cNvSpPr>
          <p:nvPr/>
        </p:nvSpPr>
        <p:spPr bwMode="auto">
          <a:xfrm>
            <a:off x="790575" y="4462463"/>
            <a:ext cx="75406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pic>
        <p:nvPicPr>
          <p:cNvPr id="45" name="그림 44" descr="001_airchange AC-40W.jpg"/>
          <p:cNvPicPr>
            <a:picLocks noChangeAspect="1"/>
          </p:cNvPicPr>
          <p:nvPr/>
        </p:nvPicPr>
        <p:blipFill rotWithShape="1">
          <a:blip r:embed="rId2" cstate="print"/>
          <a:srcRect t="20576"/>
          <a:stretch/>
        </p:blipFill>
        <p:spPr>
          <a:xfrm>
            <a:off x="296031" y="4106593"/>
            <a:ext cx="1592804" cy="1772942"/>
          </a:xfrm>
          <a:prstGeom prst="rect">
            <a:avLst/>
          </a:prstGeom>
        </p:spPr>
      </p:pic>
      <p:pic>
        <p:nvPicPr>
          <p:cNvPr id="10" name="그림 9" descr="004_airchange AC-40W.jpg">
            <a:extLst>
              <a:ext uri="{FF2B5EF4-FFF2-40B4-BE49-F238E27FC236}">
                <a16:creationId xmlns="" xmlns:a16="http://schemas.microsoft.com/office/drawing/2014/main" id="{390FB167-2CCF-41EE-BB1B-6565760F5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36" y="976332"/>
            <a:ext cx="1285875" cy="2407919"/>
          </a:xfrm>
          <a:prstGeom prst="rect">
            <a:avLst/>
          </a:prstGeom>
        </p:spPr>
      </p:pic>
      <p:graphicFrame>
        <p:nvGraphicFramePr>
          <p:cNvPr id="2" name="표 1">
            <a:extLst>
              <a:ext uri="{FF2B5EF4-FFF2-40B4-BE49-F238E27FC236}">
                <a16:creationId xmlns="" xmlns:a16="http://schemas.microsoft.com/office/drawing/2014/main" id="{5AC1400C-97E0-4834-B5C7-F0E3A6BA3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2597874"/>
              </p:ext>
            </p:extLst>
          </p:nvPr>
        </p:nvGraphicFramePr>
        <p:xfrm>
          <a:off x="1979713" y="4180633"/>
          <a:ext cx="6868256" cy="128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19">
                  <a:extLst>
                    <a:ext uri="{9D8B030D-6E8A-4147-A177-3AD203B41FA5}">
                      <a16:colId xmlns="" xmlns:a16="http://schemas.microsoft.com/office/drawing/2014/main" val="3008220427"/>
                    </a:ext>
                  </a:extLst>
                </a:gridCol>
                <a:gridCol w="5788137">
                  <a:extLst>
                    <a:ext uri="{9D8B030D-6E8A-4147-A177-3AD203B41FA5}">
                      <a16:colId xmlns="" xmlns:a16="http://schemas.microsoft.com/office/drawing/2014/main" val="3050471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bg1"/>
                          </a:solidFill>
                        </a:rPr>
                        <a:t>모델명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bg1"/>
                          </a:solidFill>
                        </a:rPr>
                        <a:t>내용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6308173"/>
                  </a:ext>
                </a:extLst>
              </a:tr>
              <a:tr h="885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/>
                        <a:t>에어체인지 </a:t>
                      </a:r>
                      <a:r>
                        <a:rPr lang="en-US" altLang="ko-KR" sz="1400" dirty="0"/>
                        <a:t>AC-40W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- </a:t>
                      </a:r>
                      <a:r>
                        <a:rPr lang="ko-KR" altLang="en-US" sz="1800" kern="1200" dirty="0">
                          <a:effectLst/>
                        </a:rPr>
                        <a:t>압력 팬과 공기 정화용 필터를 이용하여 신선한 외기를 정화하여 건물 안으로 유입되어 유해물질을 외부로 밀어내는 기술</a:t>
                      </a:r>
                      <a:endParaRPr lang="ko-KR" alt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539557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="" xmlns:a16="http://schemas.microsoft.com/office/drawing/2014/main" id="{90952A04-E059-4A7A-BDDF-3162EDCC5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582191"/>
              </p:ext>
            </p:extLst>
          </p:nvPr>
        </p:nvGraphicFramePr>
        <p:xfrm>
          <a:off x="1979714" y="894894"/>
          <a:ext cx="6840758" cy="2656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18">
                  <a:extLst>
                    <a:ext uri="{9D8B030D-6E8A-4147-A177-3AD203B41FA5}">
                      <a16:colId xmlns="" xmlns:a16="http://schemas.microsoft.com/office/drawing/2014/main" val="3758684096"/>
                    </a:ext>
                  </a:extLst>
                </a:gridCol>
                <a:gridCol w="5760640">
                  <a:extLst>
                    <a:ext uri="{9D8B030D-6E8A-4147-A177-3AD203B41FA5}">
                      <a16:colId xmlns="" xmlns:a16="http://schemas.microsoft.com/office/drawing/2014/main" val="2675208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bg1"/>
                          </a:solidFill>
                        </a:rPr>
                        <a:t>모델명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bg1"/>
                          </a:solidFill>
                        </a:rPr>
                        <a:t>내용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2861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/>
                        <a:t>동풍 </a:t>
                      </a:r>
                      <a:r>
                        <a:rPr lang="en-US" altLang="ko-KR" sz="1800" dirty="0"/>
                        <a:t>2</a:t>
                      </a:r>
                      <a:r>
                        <a:rPr lang="ko-KR" altLang="en-US" sz="1800" dirty="0"/>
                        <a:t>호 </a:t>
                      </a:r>
                    </a:p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dirty="0"/>
                        <a:t>- </a:t>
                      </a:r>
                      <a:r>
                        <a:rPr lang="ko-KR" altLang="en-US" sz="1800" dirty="0"/>
                        <a:t>화재 발생 시 거실과 비상계단에 뜨거운 불길이나 연기</a:t>
                      </a:r>
                      <a:r>
                        <a:rPr lang="en-US" altLang="ko-KR" sz="1800" dirty="0"/>
                        <a:t>, </a:t>
                      </a:r>
                      <a:r>
                        <a:rPr lang="ko-KR" altLang="en-US" sz="1800" dirty="0"/>
                        <a:t>가스가 들어오지 못하도록 공기의 압력으로 밀어내 사전에 화재를 예방하고 유해물질 밖으로 배출 함 </a:t>
                      </a:r>
                      <a:endParaRPr lang="en-US" altLang="ko-KR" sz="1800" dirty="0"/>
                    </a:p>
                    <a:p>
                      <a:pPr algn="l" latinLnBrk="1"/>
                      <a:endParaRPr lang="ko-KR" altLang="en-US" sz="1800" dirty="0"/>
                    </a:p>
                    <a:p>
                      <a:pPr marL="0" algn="l" defTabSz="914400" rtl="0" eaLnBrk="1" latinLnBrk="1" hangingPunct="1"/>
                      <a:r>
                        <a:rPr lang="en-US" altLang="ko-KR" sz="1800" kern="1200" dirty="0"/>
                        <a:t>- </a:t>
                      </a:r>
                      <a:r>
                        <a:rPr lang="ko-KR" altLang="en-US" sz="1800" kern="1200" dirty="0"/>
                        <a:t>화재 발생 시 소방차 사다리는 </a:t>
                      </a:r>
                      <a:r>
                        <a:rPr lang="en-US" altLang="ko-KR" sz="1800" kern="1200" dirty="0"/>
                        <a:t>17</a:t>
                      </a:r>
                      <a:r>
                        <a:rPr lang="ko-KR" altLang="en-US" sz="1800" kern="1200" dirty="0"/>
                        <a:t>층 이상 올라 오지 못하기 때문에 </a:t>
                      </a:r>
                      <a:r>
                        <a:rPr lang="ko-KR" altLang="en-US" sz="1800" dirty="0"/>
                        <a:t>걱정했는데 에어체인지 설치하면 화재 발생 시 비상 계단으로 신선한 공기를 마시면서 내려올 수 있고</a:t>
                      </a:r>
                      <a:r>
                        <a:rPr lang="en-US" altLang="ko-KR" sz="1800" dirty="0"/>
                        <a:t>, </a:t>
                      </a:r>
                      <a:r>
                        <a:rPr lang="ko-KR" altLang="en-US" sz="1800" dirty="0"/>
                        <a:t>올라 갈 수 있음</a:t>
                      </a:r>
                      <a:r>
                        <a:rPr lang="en-US" altLang="ko-KR" sz="1800" dirty="0"/>
                        <a:t> </a:t>
                      </a:r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931748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B9F4-96E6-4C5F-8068-4B9C71A7656E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8501090" cy="537327"/>
          </a:xfrm>
        </p:spPr>
        <p:txBody>
          <a:bodyPr/>
          <a:lstStyle/>
          <a:p>
            <a:r>
              <a:rPr lang="en-US" altLang="ko-KR" dirty="0" smtClean="0"/>
              <a:t>   </a:t>
            </a:r>
            <a:r>
              <a:rPr sz="2400" smtClean="0"/>
              <a:t>파급성      </a:t>
            </a:r>
            <a:r>
              <a:rPr lang="en-US" sz="2400" dirty="0" smtClean="0"/>
              <a:t>5-3  </a:t>
            </a:r>
            <a:r>
              <a:rPr sz="2400" smtClean="0"/>
              <a:t>반값으로 </a:t>
            </a:r>
            <a:r>
              <a:rPr lang="en-US" sz="2400" dirty="0" smtClean="0"/>
              <a:t>10</a:t>
            </a:r>
            <a:r>
              <a:rPr sz="2400" smtClean="0"/>
              <a:t>배 효과 </a:t>
            </a:r>
            <a:r>
              <a:rPr altLang="en-US" sz="2400" smtClean="0"/>
              <a:t>나라장터 </a:t>
            </a:r>
            <a:r>
              <a:rPr altLang="en-US" sz="2400" dirty="0" smtClean="0"/>
              <a:t>진입 계획 </a:t>
            </a:r>
            <a:endParaRPr lang="ko-KR" altLang="en-US" sz="2400" dirty="0"/>
          </a:p>
        </p:txBody>
      </p:sp>
      <p:sp>
        <p:nvSpPr>
          <p:cNvPr id="13376" name="Rectangle 64"/>
          <p:cNvSpPr>
            <a:spLocks noChangeArrowheads="1"/>
          </p:cNvSpPr>
          <p:nvPr/>
        </p:nvSpPr>
        <p:spPr bwMode="auto">
          <a:xfrm>
            <a:off x="1612900" y="1797050"/>
            <a:ext cx="6804025" cy="1003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13377" name="Freeform 65"/>
          <p:cNvSpPr>
            <a:spLocks/>
          </p:cNvSpPr>
          <p:nvPr/>
        </p:nvSpPr>
        <p:spPr bwMode="auto">
          <a:xfrm>
            <a:off x="727075" y="1587500"/>
            <a:ext cx="1441450" cy="1441450"/>
          </a:xfrm>
          <a:custGeom>
            <a:avLst/>
            <a:gdLst/>
            <a:ahLst/>
            <a:cxnLst>
              <a:cxn ang="0">
                <a:pos x="908" y="454"/>
              </a:cxn>
              <a:cxn ang="0">
                <a:pos x="898" y="544"/>
              </a:cxn>
              <a:cxn ang="0">
                <a:pos x="872" y="630"/>
              </a:cxn>
              <a:cxn ang="0">
                <a:pos x="830" y="706"/>
              </a:cxn>
              <a:cxn ang="0">
                <a:pos x="774" y="774"/>
              </a:cxn>
              <a:cxn ang="0">
                <a:pos x="706" y="830"/>
              </a:cxn>
              <a:cxn ang="0">
                <a:pos x="630" y="872"/>
              </a:cxn>
              <a:cxn ang="0">
                <a:pos x="544" y="898"/>
              </a:cxn>
              <a:cxn ang="0">
                <a:pos x="454" y="908"/>
              </a:cxn>
              <a:cxn ang="0">
                <a:pos x="406" y="904"/>
              </a:cxn>
              <a:cxn ang="0">
                <a:pos x="318" y="886"/>
              </a:cxn>
              <a:cxn ang="0">
                <a:pos x="236" y="852"/>
              </a:cxn>
              <a:cxn ang="0">
                <a:pos x="164" y="804"/>
              </a:cxn>
              <a:cxn ang="0">
                <a:pos x="102" y="742"/>
              </a:cxn>
              <a:cxn ang="0">
                <a:pos x="54" y="670"/>
              </a:cxn>
              <a:cxn ang="0">
                <a:pos x="20" y="588"/>
              </a:cxn>
              <a:cxn ang="0">
                <a:pos x="2" y="500"/>
              </a:cxn>
              <a:cxn ang="0">
                <a:pos x="0" y="454"/>
              </a:cxn>
              <a:cxn ang="0">
                <a:pos x="8" y="362"/>
              </a:cxn>
              <a:cxn ang="0">
                <a:pos x="34" y="276"/>
              </a:cxn>
              <a:cxn ang="0">
                <a:pos x="76" y="200"/>
              </a:cxn>
              <a:cxn ang="0">
                <a:pos x="132" y="132"/>
              </a:cxn>
              <a:cxn ang="0">
                <a:pos x="200" y="76"/>
              </a:cxn>
              <a:cxn ang="0">
                <a:pos x="276" y="34"/>
              </a:cxn>
              <a:cxn ang="0">
                <a:pos x="362" y="8"/>
              </a:cxn>
              <a:cxn ang="0">
                <a:pos x="454" y="0"/>
              </a:cxn>
              <a:cxn ang="0">
                <a:pos x="500" y="2"/>
              </a:cxn>
              <a:cxn ang="0">
                <a:pos x="588" y="20"/>
              </a:cxn>
              <a:cxn ang="0">
                <a:pos x="670" y="54"/>
              </a:cxn>
              <a:cxn ang="0">
                <a:pos x="742" y="102"/>
              </a:cxn>
              <a:cxn ang="0">
                <a:pos x="804" y="164"/>
              </a:cxn>
              <a:cxn ang="0">
                <a:pos x="852" y="236"/>
              </a:cxn>
              <a:cxn ang="0">
                <a:pos x="886" y="318"/>
              </a:cxn>
              <a:cxn ang="0">
                <a:pos x="904" y="406"/>
              </a:cxn>
              <a:cxn ang="0">
                <a:pos x="908" y="454"/>
              </a:cxn>
            </a:cxnLst>
            <a:rect l="0" t="0" r="r" b="b"/>
            <a:pathLst>
              <a:path w="908" h="908">
                <a:moveTo>
                  <a:pt x="908" y="454"/>
                </a:moveTo>
                <a:lnTo>
                  <a:pt x="908" y="454"/>
                </a:lnTo>
                <a:lnTo>
                  <a:pt x="904" y="500"/>
                </a:lnTo>
                <a:lnTo>
                  <a:pt x="898" y="544"/>
                </a:lnTo>
                <a:lnTo>
                  <a:pt x="886" y="588"/>
                </a:lnTo>
                <a:lnTo>
                  <a:pt x="872" y="630"/>
                </a:lnTo>
                <a:lnTo>
                  <a:pt x="852" y="670"/>
                </a:lnTo>
                <a:lnTo>
                  <a:pt x="830" y="706"/>
                </a:lnTo>
                <a:lnTo>
                  <a:pt x="804" y="742"/>
                </a:lnTo>
                <a:lnTo>
                  <a:pt x="774" y="774"/>
                </a:lnTo>
                <a:lnTo>
                  <a:pt x="742" y="804"/>
                </a:lnTo>
                <a:lnTo>
                  <a:pt x="706" y="830"/>
                </a:lnTo>
                <a:lnTo>
                  <a:pt x="670" y="852"/>
                </a:lnTo>
                <a:lnTo>
                  <a:pt x="630" y="872"/>
                </a:lnTo>
                <a:lnTo>
                  <a:pt x="588" y="886"/>
                </a:lnTo>
                <a:lnTo>
                  <a:pt x="544" y="898"/>
                </a:lnTo>
                <a:lnTo>
                  <a:pt x="500" y="904"/>
                </a:lnTo>
                <a:lnTo>
                  <a:pt x="454" y="908"/>
                </a:lnTo>
                <a:lnTo>
                  <a:pt x="454" y="908"/>
                </a:lnTo>
                <a:lnTo>
                  <a:pt x="406" y="904"/>
                </a:lnTo>
                <a:lnTo>
                  <a:pt x="362" y="898"/>
                </a:lnTo>
                <a:lnTo>
                  <a:pt x="318" y="886"/>
                </a:lnTo>
                <a:lnTo>
                  <a:pt x="276" y="872"/>
                </a:lnTo>
                <a:lnTo>
                  <a:pt x="236" y="852"/>
                </a:lnTo>
                <a:lnTo>
                  <a:pt x="200" y="830"/>
                </a:lnTo>
                <a:lnTo>
                  <a:pt x="164" y="804"/>
                </a:lnTo>
                <a:lnTo>
                  <a:pt x="132" y="774"/>
                </a:lnTo>
                <a:lnTo>
                  <a:pt x="102" y="742"/>
                </a:lnTo>
                <a:lnTo>
                  <a:pt x="76" y="706"/>
                </a:lnTo>
                <a:lnTo>
                  <a:pt x="54" y="670"/>
                </a:lnTo>
                <a:lnTo>
                  <a:pt x="34" y="630"/>
                </a:lnTo>
                <a:lnTo>
                  <a:pt x="20" y="588"/>
                </a:lnTo>
                <a:lnTo>
                  <a:pt x="8" y="544"/>
                </a:lnTo>
                <a:lnTo>
                  <a:pt x="2" y="500"/>
                </a:lnTo>
                <a:lnTo>
                  <a:pt x="0" y="454"/>
                </a:lnTo>
                <a:lnTo>
                  <a:pt x="0" y="454"/>
                </a:lnTo>
                <a:lnTo>
                  <a:pt x="2" y="406"/>
                </a:lnTo>
                <a:lnTo>
                  <a:pt x="8" y="362"/>
                </a:lnTo>
                <a:lnTo>
                  <a:pt x="20" y="318"/>
                </a:lnTo>
                <a:lnTo>
                  <a:pt x="34" y="276"/>
                </a:lnTo>
                <a:lnTo>
                  <a:pt x="54" y="236"/>
                </a:lnTo>
                <a:lnTo>
                  <a:pt x="76" y="200"/>
                </a:lnTo>
                <a:lnTo>
                  <a:pt x="102" y="164"/>
                </a:lnTo>
                <a:lnTo>
                  <a:pt x="132" y="132"/>
                </a:lnTo>
                <a:lnTo>
                  <a:pt x="164" y="102"/>
                </a:lnTo>
                <a:lnTo>
                  <a:pt x="200" y="76"/>
                </a:lnTo>
                <a:lnTo>
                  <a:pt x="236" y="54"/>
                </a:lnTo>
                <a:lnTo>
                  <a:pt x="276" y="34"/>
                </a:lnTo>
                <a:lnTo>
                  <a:pt x="318" y="20"/>
                </a:lnTo>
                <a:lnTo>
                  <a:pt x="362" y="8"/>
                </a:lnTo>
                <a:lnTo>
                  <a:pt x="406" y="2"/>
                </a:lnTo>
                <a:lnTo>
                  <a:pt x="454" y="0"/>
                </a:lnTo>
                <a:lnTo>
                  <a:pt x="454" y="0"/>
                </a:lnTo>
                <a:lnTo>
                  <a:pt x="500" y="2"/>
                </a:lnTo>
                <a:lnTo>
                  <a:pt x="544" y="8"/>
                </a:lnTo>
                <a:lnTo>
                  <a:pt x="588" y="20"/>
                </a:lnTo>
                <a:lnTo>
                  <a:pt x="630" y="34"/>
                </a:lnTo>
                <a:lnTo>
                  <a:pt x="670" y="54"/>
                </a:lnTo>
                <a:lnTo>
                  <a:pt x="706" y="76"/>
                </a:lnTo>
                <a:lnTo>
                  <a:pt x="742" y="102"/>
                </a:lnTo>
                <a:lnTo>
                  <a:pt x="774" y="132"/>
                </a:lnTo>
                <a:lnTo>
                  <a:pt x="804" y="164"/>
                </a:lnTo>
                <a:lnTo>
                  <a:pt x="830" y="200"/>
                </a:lnTo>
                <a:lnTo>
                  <a:pt x="852" y="236"/>
                </a:lnTo>
                <a:lnTo>
                  <a:pt x="872" y="276"/>
                </a:lnTo>
                <a:lnTo>
                  <a:pt x="886" y="318"/>
                </a:lnTo>
                <a:lnTo>
                  <a:pt x="898" y="362"/>
                </a:lnTo>
                <a:lnTo>
                  <a:pt x="904" y="406"/>
                </a:lnTo>
                <a:lnTo>
                  <a:pt x="908" y="454"/>
                </a:lnTo>
                <a:lnTo>
                  <a:pt x="908" y="454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13378" name="Freeform 66"/>
          <p:cNvSpPr>
            <a:spLocks/>
          </p:cNvSpPr>
          <p:nvPr/>
        </p:nvSpPr>
        <p:spPr bwMode="auto">
          <a:xfrm>
            <a:off x="803275" y="1660525"/>
            <a:ext cx="1289050" cy="1292225"/>
          </a:xfrm>
          <a:custGeom>
            <a:avLst/>
            <a:gdLst/>
            <a:ahLst/>
            <a:cxnLst>
              <a:cxn ang="0">
                <a:pos x="812" y="408"/>
              </a:cxn>
              <a:cxn ang="0">
                <a:pos x="802" y="488"/>
              </a:cxn>
              <a:cxn ang="0">
                <a:pos x="780" y="566"/>
              </a:cxn>
              <a:cxn ang="0">
                <a:pos x="742" y="634"/>
              </a:cxn>
              <a:cxn ang="0">
                <a:pos x="692" y="694"/>
              </a:cxn>
              <a:cxn ang="0">
                <a:pos x="632" y="744"/>
              </a:cxn>
              <a:cxn ang="0">
                <a:pos x="564" y="782"/>
              </a:cxn>
              <a:cxn ang="0">
                <a:pos x="486" y="804"/>
              </a:cxn>
              <a:cxn ang="0">
                <a:pos x="406" y="814"/>
              </a:cxn>
              <a:cxn ang="0">
                <a:pos x="364" y="810"/>
              </a:cxn>
              <a:cxn ang="0">
                <a:pos x="284" y="794"/>
              </a:cxn>
              <a:cxn ang="0">
                <a:pos x="212" y="764"/>
              </a:cxn>
              <a:cxn ang="0">
                <a:pos x="146" y="720"/>
              </a:cxn>
              <a:cxn ang="0">
                <a:pos x="92" y="666"/>
              </a:cxn>
              <a:cxn ang="0">
                <a:pos x="48" y="600"/>
              </a:cxn>
              <a:cxn ang="0">
                <a:pos x="18" y="528"/>
              </a:cxn>
              <a:cxn ang="0">
                <a:pos x="2" y="448"/>
              </a:cxn>
              <a:cxn ang="0">
                <a:pos x="0" y="408"/>
              </a:cxn>
              <a:cxn ang="0">
                <a:pos x="8" y="326"/>
              </a:cxn>
              <a:cxn ang="0">
                <a:pos x="32" y="248"/>
              </a:cxn>
              <a:cxn ang="0">
                <a:pos x="68" y="180"/>
              </a:cxn>
              <a:cxn ang="0">
                <a:pos x="118" y="120"/>
              </a:cxn>
              <a:cxn ang="0">
                <a:pos x="178" y="70"/>
              </a:cxn>
              <a:cxn ang="0">
                <a:pos x="248" y="32"/>
              </a:cxn>
              <a:cxn ang="0">
                <a:pos x="324" y="10"/>
              </a:cxn>
              <a:cxn ang="0">
                <a:pos x="406" y="0"/>
              </a:cxn>
              <a:cxn ang="0">
                <a:pos x="446" y="4"/>
              </a:cxn>
              <a:cxn ang="0">
                <a:pos x="526" y="20"/>
              </a:cxn>
              <a:cxn ang="0">
                <a:pos x="598" y="50"/>
              </a:cxn>
              <a:cxn ang="0">
                <a:pos x="664" y="94"/>
              </a:cxn>
              <a:cxn ang="0">
                <a:pos x="718" y="148"/>
              </a:cxn>
              <a:cxn ang="0">
                <a:pos x="762" y="214"/>
              </a:cxn>
              <a:cxn ang="0">
                <a:pos x="792" y="286"/>
              </a:cxn>
              <a:cxn ang="0">
                <a:pos x="810" y="366"/>
              </a:cxn>
              <a:cxn ang="0">
                <a:pos x="812" y="408"/>
              </a:cxn>
            </a:cxnLst>
            <a:rect l="0" t="0" r="r" b="b"/>
            <a:pathLst>
              <a:path w="812" h="814">
                <a:moveTo>
                  <a:pt x="812" y="408"/>
                </a:moveTo>
                <a:lnTo>
                  <a:pt x="812" y="408"/>
                </a:lnTo>
                <a:lnTo>
                  <a:pt x="810" y="448"/>
                </a:lnTo>
                <a:lnTo>
                  <a:pt x="802" y="488"/>
                </a:lnTo>
                <a:lnTo>
                  <a:pt x="792" y="528"/>
                </a:lnTo>
                <a:lnTo>
                  <a:pt x="780" y="566"/>
                </a:lnTo>
                <a:lnTo>
                  <a:pt x="762" y="600"/>
                </a:lnTo>
                <a:lnTo>
                  <a:pt x="742" y="634"/>
                </a:lnTo>
                <a:lnTo>
                  <a:pt x="718" y="666"/>
                </a:lnTo>
                <a:lnTo>
                  <a:pt x="692" y="694"/>
                </a:lnTo>
                <a:lnTo>
                  <a:pt x="664" y="720"/>
                </a:lnTo>
                <a:lnTo>
                  <a:pt x="632" y="744"/>
                </a:lnTo>
                <a:lnTo>
                  <a:pt x="598" y="764"/>
                </a:lnTo>
                <a:lnTo>
                  <a:pt x="564" y="782"/>
                </a:lnTo>
                <a:lnTo>
                  <a:pt x="526" y="794"/>
                </a:lnTo>
                <a:lnTo>
                  <a:pt x="486" y="804"/>
                </a:lnTo>
                <a:lnTo>
                  <a:pt x="446" y="810"/>
                </a:lnTo>
                <a:lnTo>
                  <a:pt x="406" y="814"/>
                </a:lnTo>
                <a:lnTo>
                  <a:pt x="406" y="814"/>
                </a:lnTo>
                <a:lnTo>
                  <a:pt x="364" y="810"/>
                </a:lnTo>
                <a:lnTo>
                  <a:pt x="324" y="804"/>
                </a:lnTo>
                <a:lnTo>
                  <a:pt x="284" y="794"/>
                </a:lnTo>
                <a:lnTo>
                  <a:pt x="248" y="782"/>
                </a:lnTo>
                <a:lnTo>
                  <a:pt x="212" y="764"/>
                </a:lnTo>
                <a:lnTo>
                  <a:pt x="178" y="744"/>
                </a:lnTo>
                <a:lnTo>
                  <a:pt x="146" y="720"/>
                </a:lnTo>
                <a:lnTo>
                  <a:pt x="118" y="694"/>
                </a:lnTo>
                <a:lnTo>
                  <a:pt x="92" y="666"/>
                </a:lnTo>
                <a:lnTo>
                  <a:pt x="68" y="634"/>
                </a:lnTo>
                <a:lnTo>
                  <a:pt x="48" y="600"/>
                </a:lnTo>
                <a:lnTo>
                  <a:pt x="32" y="566"/>
                </a:lnTo>
                <a:lnTo>
                  <a:pt x="18" y="528"/>
                </a:lnTo>
                <a:lnTo>
                  <a:pt x="8" y="488"/>
                </a:lnTo>
                <a:lnTo>
                  <a:pt x="2" y="448"/>
                </a:lnTo>
                <a:lnTo>
                  <a:pt x="0" y="408"/>
                </a:lnTo>
                <a:lnTo>
                  <a:pt x="0" y="408"/>
                </a:lnTo>
                <a:lnTo>
                  <a:pt x="2" y="366"/>
                </a:lnTo>
                <a:lnTo>
                  <a:pt x="8" y="326"/>
                </a:lnTo>
                <a:lnTo>
                  <a:pt x="18" y="286"/>
                </a:lnTo>
                <a:lnTo>
                  <a:pt x="32" y="248"/>
                </a:lnTo>
                <a:lnTo>
                  <a:pt x="48" y="214"/>
                </a:lnTo>
                <a:lnTo>
                  <a:pt x="68" y="180"/>
                </a:lnTo>
                <a:lnTo>
                  <a:pt x="92" y="148"/>
                </a:lnTo>
                <a:lnTo>
                  <a:pt x="118" y="120"/>
                </a:lnTo>
                <a:lnTo>
                  <a:pt x="146" y="94"/>
                </a:lnTo>
                <a:lnTo>
                  <a:pt x="178" y="70"/>
                </a:lnTo>
                <a:lnTo>
                  <a:pt x="212" y="50"/>
                </a:lnTo>
                <a:lnTo>
                  <a:pt x="248" y="32"/>
                </a:lnTo>
                <a:lnTo>
                  <a:pt x="284" y="20"/>
                </a:lnTo>
                <a:lnTo>
                  <a:pt x="324" y="10"/>
                </a:lnTo>
                <a:lnTo>
                  <a:pt x="364" y="4"/>
                </a:lnTo>
                <a:lnTo>
                  <a:pt x="406" y="0"/>
                </a:lnTo>
                <a:lnTo>
                  <a:pt x="406" y="0"/>
                </a:lnTo>
                <a:lnTo>
                  <a:pt x="446" y="4"/>
                </a:lnTo>
                <a:lnTo>
                  <a:pt x="486" y="10"/>
                </a:lnTo>
                <a:lnTo>
                  <a:pt x="526" y="20"/>
                </a:lnTo>
                <a:lnTo>
                  <a:pt x="564" y="32"/>
                </a:lnTo>
                <a:lnTo>
                  <a:pt x="598" y="50"/>
                </a:lnTo>
                <a:lnTo>
                  <a:pt x="632" y="70"/>
                </a:lnTo>
                <a:lnTo>
                  <a:pt x="664" y="94"/>
                </a:lnTo>
                <a:lnTo>
                  <a:pt x="692" y="120"/>
                </a:lnTo>
                <a:lnTo>
                  <a:pt x="718" y="148"/>
                </a:lnTo>
                <a:lnTo>
                  <a:pt x="742" y="180"/>
                </a:lnTo>
                <a:lnTo>
                  <a:pt x="762" y="214"/>
                </a:lnTo>
                <a:lnTo>
                  <a:pt x="780" y="248"/>
                </a:lnTo>
                <a:lnTo>
                  <a:pt x="792" y="286"/>
                </a:lnTo>
                <a:lnTo>
                  <a:pt x="802" y="326"/>
                </a:lnTo>
                <a:lnTo>
                  <a:pt x="810" y="366"/>
                </a:lnTo>
                <a:lnTo>
                  <a:pt x="812" y="408"/>
                </a:lnTo>
                <a:lnTo>
                  <a:pt x="812" y="40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13380" name="Rectangle 68"/>
          <p:cNvSpPr>
            <a:spLocks noChangeArrowheads="1"/>
          </p:cNvSpPr>
          <p:nvPr/>
        </p:nvSpPr>
        <p:spPr bwMode="auto">
          <a:xfrm>
            <a:off x="1358032" y="2016125"/>
            <a:ext cx="179536" cy="21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231916"/>
                </a:solidFill>
                <a:effectLst/>
                <a:latin typeface="맑은 고딕" pitchFamily="50" charset="-127"/>
                <a:ea typeface="맑은 고딕" pitchFamily="50" charset="-127"/>
              </a:rPr>
              <a:t>01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382" name="Rectangle 70"/>
          <p:cNvSpPr>
            <a:spLocks noChangeArrowheads="1"/>
          </p:cNvSpPr>
          <p:nvPr/>
        </p:nvSpPr>
        <p:spPr bwMode="auto">
          <a:xfrm>
            <a:off x="1000100" y="2232025"/>
            <a:ext cx="1000132" cy="31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b="1" dirty="0" smtClean="0">
                <a:solidFill>
                  <a:srgbClr val="231916"/>
                </a:solidFill>
                <a:latin typeface="맑은 고딕" pitchFamily="50" charset="-127"/>
                <a:ea typeface="맑은 고딕" pitchFamily="50" charset="-127"/>
              </a:rPr>
              <a:t>제품가격</a:t>
            </a:r>
            <a:endParaRPr kumimoji="1" 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384" name="Rectangle 72"/>
          <p:cNvSpPr>
            <a:spLocks noChangeArrowheads="1"/>
          </p:cNvSpPr>
          <p:nvPr/>
        </p:nvSpPr>
        <p:spPr bwMode="auto">
          <a:xfrm>
            <a:off x="1360488" y="2212975"/>
            <a:ext cx="174625" cy="10800"/>
          </a:xfrm>
          <a:prstGeom prst="rect">
            <a:avLst/>
          </a:prstGeom>
          <a:solidFill>
            <a:srgbClr val="23191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13387" name="Rectangle 75"/>
          <p:cNvSpPr>
            <a:spLocks noChangeArrowheads="1"/>
          </p:cNvSpPr>
          <p:nvPr/>
        </p:nvSpPr>
        <p:spPr bwMode="auto">
          <a:xfrm>
            <a:off x="2303747" y="1858941"/>
            <a:ext cx="6065605" cy="9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·  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에어체인지는 </a:t>
            </a:r>
            <a:r>
              <a:rPr kumimoji="1" lang="ko-KR" altLang="en-US" sz="1200" dirty="0" err="1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환기유니트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필요 없기 때문에 반값으로 판매할 수 있음   </a:t>
            </a: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200" b="0" i="0" u="none" strike="noStrike" cap="none" normalizeH="0" dirty="0" smtClean="0">
                <a:ln>
                  <a:noFill/>
                </a:ln>
                <a:solidFill>
                  <a:srgbClr val="1A1A1A"/>
                </a:solidFill>
                <a:effectLst/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1" lang="ko-KR" altLang="en-US" sz="1200" b="0" i="0" u="none" strike="noStrike" cap="none" normalizeH="0" dirty="0" smtClean="0">
                <a:ln>
                  <a:noFill/>
                </a:ln>
                <a:solidFill>
                  <a:srgbClr val="1A1A1A"/>
                </a:solidFill>
                <a:effectLst/>
                <a:latin typeface="맑은 고딕" pitchFamily="50" charset="-127"/>
                <a:ea typeface="맑은 고딕" pitchFamily="50" charset="-127"/>
              </a:rPr>
              <a:t>에어체인지</a:t>
            </a:r>
            <a:r>
              <a:rPr kumimoji="1" lang="en-US" altLang="ko-KR" sz="1200" b="0" i="0" u="none" strike="noStrike" cap="none" normalizeH="0" dirty="0" smtClean="0">
                <a:ln>
                  <a:noFill/>
                </a:ln>
                <a:solidFill>
                  <a:srgbClr val="1A1A1A"/>
                </a:solidFill>
                <a:effectLst/>
                <a:latin typeface="맑은 고딕" pitchFamily="50" charset="-127"/>
                <a:ea typeface="맑은 고딕" pitchFamily="50" charset="-127"/>
              </a:rPr>
              <a:t>  20-30</a:t>
            </a:r>
            <a:r>
              <a:rPr kumimoji="1" lang="ko-KR" altLang="en-US" sz="1200" b="0" i="0" u="none" strike="noStrike" cap="none" normalizeH="0" dirty="0" smtClean="0">
                <a:ln>
                  <a:noFill/>
                </a:ln>
                <a:solidFill>
                  <a:srgbClr val="1A1A1A"/>
                </a:solidFill>
                <a:effectLst/>
                <a:latin typeface="맑은 고딕" pitchFamily="50" charset="-127"/>
                <a:ea typeface="맑은 고딕" pitchFamily="50" charset="-127"/>
              </a:rPr>
              <a:t>평형  </a:t>
            </a:r>
            <a:r>
              <a:rPr kumimoji="1" lang="en-US" altLang="ko-KR" sz="1200" b="0" i="0" u="none" strike="noStrike" cap="none" normalizeH="0" dirty="0" smtClean="0">
                <a:ln>
                  <a:noFill/>
                </a:ln>
                <a:solidFill>
                  <a:srgbClr val="1A1A1A"/>
                </a:solidFill>
                <a:effectLst/>
                <a:latin typeface="맑은 고딕" pitchFamily="50" charset="-127"/>
                <a:ea typeface="맑은 고딕" pitchFamily="50" charset="-127"/>
              </a:rPr>
              <a:t>1</a:t>
            </a:r>
            <a:r>
              <a:rPr kumimoji="1" lang="ko-KR" altLang="en-US" sz="1200" b="0" i="0" u="none" strike="noStrike" cap="none" normalizeH="0" dirty="0" smtClean="0">
                <a:ln>
                  <a:noFill/>
                </a:ln>
                <a:solidFill>
                  <a:srgbClr val="1A1A1A"/>
                </a:solidFill>
                <a:effectLst/>
                <a:latin typeface="맑은 고딕" pitchFamily="50" charset="-127"/>
                <a:ea typeface="맑은 고딕" pitchFamily="50" charset="-127"/>
              </a:rPr>
              <a:t>세트 자재 가격    </a:t>
            </a:r>
            <a:r>
              <a:rPr kumimoji="1" lang="en-US" altLang="ko-KR" sz="1200" b="0" i="0" u="none" strike="noStrike" cap="none" normalizeH="0" dirty="0" smtClean="0">
                <a:ln>
                  <a:noFill/>
                </a:ln>
                <a:solidFill>
                  <a:srgbClr val="1A1A1A"/>
                </a:solidFill>
                <a:effectLst/>
                <a:latin typeface="맑은 고딕" pitchFamily="50" charset="-127"/>
                <a:ea typeface="맑은 고딕" pitchFamily="50" charset="-127"/>
              </a:rPr>
              <a:t>889,000</a:t>
            </a:r>
            <a:r>
              <a:rPr kumimoji="1" lang="ko-KR" altLang="en-US" sz="1200" b="0" i="0" u="none" strike="noStrike" cap="none" normalizeH="0" dirty="0" smtClean="0">
                <a:ln>
                  <a:noFill/>
                </a:ln>
                <a:solidFill>
                  <a:srgbClr val="1A1A1A"/>
                </a:solidFill>
                <a:effectLst/>
                <a:latin typeface="맑은 고딕" pitchFamily="50" charset="-127"/>
                <a:ea typeface="맑은 고딕" pitchFamily="50" charset="-127"/>
              </a:rPr>
              <a:t>원    </a:t>
            </a:r>
            <a:endParaRPr kumimoji="1" lang="en-US" altLang="ko-KR" sz="1200" b="0" i="0" u="none" strike="noStrike" cap="none" normalizeH="0" dirty="0" smtClean="0">
              <a:ln>
                <a:noFill/>
              </a:ln>
              <a:solidFill>
                <a:srgbClr val="1A1A1A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에어체인지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30-40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평형 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세트 자재 가격 </a:t>
            </a:r>
            <a:r>
              <a:rPr kumimoji="1" lang="ko-KR" altLang="en-US" sz="1200" b="0" i="0" u="none" strike="noStrike" cap="none" normalizeH="0" dirty="0" smtClean="0">
                <a:ln>
                  <a:noFill/>
                </a:ln>
                <a:solidFill>
                  <a:srgbClr val="1A1A1A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200" b="0" i="0" u="none" strike="noStrike" cap="none" normalizeH="0" dirty="0" smtClean="0">
                <a:ln>
                  <a:noFill/>
                </a:ln>
                <a:solidFill>
                  <a:srgbClr val="1A1A1A"/>
                </a:solidFill>
                <a:effectLst/>
                <a:latin typeface="맑은 고딕" pitchFamily="50" charset="-127"/>
                <a:ea typeface="맑은 고딕" pitchFamily="50" charset="-127"/>
              </a:rPr>
              <a:t>1,088,000</a:t>
            </a:r>
            <a:r>
              <a:rPr kumimoji="1" lang="ko-KR" altLang="en-US" sz="1200" b="0" i="0" u="none" strike="noStrike" cap="none" normalizeH="0" dirty="0" smtClean="0">
                <a:ln>
                  <a:noFill/>
                </a:ln>
                <a:solidFill>
                  <a:srgbClr val="1A1A1A"/>
                </a:solidFill>
                <a:effectLst/>
                <a:latin typeface="맑은 고딕" pitchFamily="50" charset="-127"/>
                <a:ea typeface="맑은 고딕" pitchFamily="50" charset="-127"/>
              </a:rPr>
              <a:t>원   </a:t>
            </a:r>
            <a:endParaRPr kumimoji="1" lang="en-US" altLang="ko-KR" sz="1200" b="0" i="0" u="none" strike="noStrike" cap="none" normalizeH="0" dirty="0" smtClean="0">
              <a:ln>
                <a:noFill/>
              </a:ln>
              <a:solidFill>
                <a:srgbClr val="1A1A1A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학교 교실용 공기순환기 </a:t>
            </a:r>
            <a:r>
              <a:rPr kumimoji="1" lang="ko-KR" altLang="en-US" sz="1200" dirty="0" err="1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폐열회수형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ko-KR" altLang="en-US" sz="1200" dirty="0" err="1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환기유니트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개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130~140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만원   </a:t>
            </a:r>
            <a:r>
              <a:rPr kumimoji="1" lang="ko-KR" altLang="en-US" sz="1200" b="0" i="0" u="none" strike="noStrike" cap="none" normalizeH="0" dirty="0" smtClean="0">
                <a:ln>
                  <a:noFill/>
                </a:ln>
                <a:solidFill>
                  <a:srgbClr val="1A1A1A"/>
                </a:solidFill>
                <a:effectLst/>
                <a:latin typeface="맑은 고딕" pitchFamily="50" charset="-127"/>
                <a:ea typeface="맑은 고딕" pitchFamily="50" charset="-127"/>
              </a:rPr>
              <a:t>  </a:t>
            </a:r>
            <a:endParaRPr kumimoji="1" 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418" name="Rectangle 106"/>
          <p:cNvSpPr>
            <a:spLocks noChangeArrowheads="1"/>
          </p:cNvSpPr>
          <p:nvPr/>
        </p:nvSpPr>
        <p:spPr bwMode="auto">
          <a:xfrm>
            <a:off x="1612900" y="3430588"/>
            <a:ext cx="6804025" cy="1003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13419" name="Freeform 107"/>
          <p:cNvSpPr>
            <a:spLocks/>
          </p:cNvSpPr>
          <p:nvPr/>
        </p:nvSpPr>
        <p:spPr bwMode="auto">
          <a:xfrm>
            <a:off x="727075" y="3217863"/>
            <a:ext cx="1441450" cy="1441450"/>
          </a:xfrm>
          <a:custGeom>
            <a:avLst/>
            <a:gdLst/>
            <a:ahLst/>
            <a:cxnLst>
              <a:cxn ang="0">
                <a:pos x="908" y="454"/>
              </a:cxn>
              <a:cxn ang="0">
                <a:pos x="898" y="546"/>
              </a:cxn>
              <a:cxn ang="0">
                <a:pos x="872" y="632"/>
              </a:cxn>
              <a:cxn ang="0">
                <a:pos x="830" y="708"/>
              </a:cxn>
              <a:cxn ang="0">
                <a:pos x="774" y="776"/>
              </a:cxn>
              <a:cxn ang="0">
                <a:pos x="706" y="830"/>
              </a:cxn>
              <a:cxn ang="0">
                <a:pos x="630" y="872"/>
              </a:cxn>
              <a:cxn ang="0">
                <a:pos x="544" y="900"/>
              </a:cxn>
              <a:cxn ang="0">
                <a:pos x="454" y="908"/>
              </a:cxn>
              <a:cxn ang="0">
                <a:pos x="406" y="906"/>
              </a:cxn>
              <a:cxn ang="0">
                <a:pos x="318" y="888"/>
              </a:cxn>
              <a:cxn ang="0">
                <a:pos x="236" y="854"/>
              </a:cxn>
              <a:cxn ang="0">
                <a:pos x="164" y="804"/>
              </a:cxn>
              <a:cxn ang="0">
                <a:pos x="102" y="744"/>
              </a:cxn>
              <a:cxn ang="0">
                <a:pos x="54" y="670"/>
              </a:cxn>
              <a:cxn ang="0">
                <a:pos x="20" y="590"/>
              </a:cxn>
              <a:cxn ang="0">
                <a:pos x="2" y="500"/>
              </a:cxn>
              <a:cxn ang="0">
                <a:pos x="0" y="454"/>
              </a:cxn>
              <a:cxn ang="0">
                <a:pos x="8" y="362"/>
              </a:cxn>
              <a:cxn ang="0">
                <a:pos x="34" y="278"/>
              </a:cxn>
              <a:cxn ang="0">
                <a:pos x="76" y="200"/>
              </a:cxn>
              <a:cxn ang="0">
                <a:pos x="132" y="134"/>
              </a:cxn>
              <a:cxn ang="0">
                <a:pos x="200" y="78"/>
              </a:cxn>
              <a:cxn ang="0">
                <a:pos x="276" y="36"/>
              </a:cxn>
              <a:cxn ang="0">
                <a:pos x="362" y="10"/>
              </a:cxn>
              <a:cxn ang="0">
                <a:pos x="454" y="0"/>
              </a:cxn>
              <a:cxn ang="0">
                <a:pos x="500" y="2"/>
              </a:cxn>
              <a:cxn ang="0">
                <a:pos x="588" y="20"/>
              </a:cxn>
              <a:cxn ang="0">
                <a:pos x="670" y="56"/>
              </a:cxn>
              <a:cxn ang="0">
                <a:pos x="742" y="104"/>
              </a:cxn>
              <a:cxn ang="0">
                <a:pos x="804" y="166"/>
              </a:cxn>
              <a:cxn ang="0">
                <a:pos x="852" y="238"/>
              </a:cxn>
              <a:cxn ang="0">
                <a:pos x="886" y="320"/>
              </a:cxn>
              <a:cxn ang="0">
                <a:pos x="904" y="408"/>
              </a:cxn>
              <a:cxn ang="0">
                <a:pos x="908" y="454"/>
              </a:cxn>
            </a:cxnLst>
            <a:rect l="0" t="0" r="r" b="b"/>
            <a:pathLst>
              <a:path w="908" h="908">
                <a:moveTo>
                  <a:pt x="908" y="454"/>
                </a:moveTo>
                <a:lnTo>
                  <a:pt x="908" y="454"/>
                </a:lnTo>
                <a:lnTo>
                  <a:pt x="904" y="500"/>
                </a:lnTo>
                <a:lnTo>
                  <a:pt x="898" y="546"/>
                </a:lnTo>
                <a:lnTo>
                  <a:pt x="886" y="590"/>
                </a:lnTo>
                <a:lnTo>
                  <a:pt x="872" y="632"/>
                </a:lnTo>
                <a:lnTo>
                  <a:pt x="852" y="670"/>
                </a:lnTo>
                <a:lnTo>
                  <a:pt x="830" y="708"/>
                </a:lnTo>
                <a:lnTo>
                  <a:pt x="804" y="744"/>
                </a:lnTo>
                <a:lnTo>
                  <a:pt x="774" y="776"/>
                </a:lnTo>
                <a:lnTo>
                  <a:pt x="742" y="804"/>
                </a:lnTo>
                <a:lnTo>
                  <a:pt x="706" y="830"/>
                </a:lnTo>
                <a:lnTo>
                  <a:pt x="670" y="854"/>
                </a:lnTo>
                <a:lnTo>
                  <a:pt x="630" y="872"/>
                </a:lnTo>
                <a:lnTo>
                  <a:pt x="588" y="888"/>
                </a:lnTo>
                <a:lnTo>
                  <a:pt x="544" y="900"/>
                </a:lnTo>
                <a:lnTo>
                  <a:pt x="500" y="906"/>
                </a:lnTo>
                <a:lnTo>
                  <a:pt x="454" y="908"/>
                </a:lnTo>
                <a:lnTo>
                  <a:pt x="454" y="908"/>
                </a:lnTo>
                <a:lnTo>
                  <a:pt x="406" y="906"/>
                </a:lnTo>
                <a:lnTo>
                  <a:pt x="362" y="900"/>
                </a:lnTo>
                <a:lnTo>
                  <a:pt x="318" y="888"/>
                </a:lnTo>
                <a:lnTo>
                  <a:pt x="276" y="872"/>
                </a:lnTo>
                <a:lnTo>
                  <a:pt x="236" y="854"/>
                </a:lnTo>
                <a:lnTo>
                  <a:pt x="200" y="830"/>
                </a:lnTo>
                <a:lnTo>
                  <a:pt x="164" y="804"/>
                </a:lnTo>
                <a:lnTo>
                  <a:pt x="132" y="776"/>
                </a:lnTo>
                <a:lnTo>
                  <a:pt x="102" y="744"/>
                </a:lnTo>
                <a:lnTo>
                  <a:pt x="76" y="708"/>
                </a:lnTo>
                <a:lnTo>
                  <a:pt x="54" y="670"/>
                </a:lnTo>
                <a:lnTo>
                  <a:pt x="34" y="632"/>
                </a:lnTo>
                <a:lnTo>
                  <a:pt x="20" y="590"/>
                </a:lnTo>
                <a:lnTo>
                  <a:pt x="8" y="546"/>
                </a:lnTo>
                <a:lnTo>
                  <a:pt x="2" y="500"/>
                </a:lnTo>
                <a:lnTo>
                  <a:pt x="0" y="454"/>
                </a:lnTo>
                <a:lnTo>
                  <a:pt x="0" y="454"/>
                </a:lnTo>
                <a:lnTo>
                  <a:pt x="2" y="408"/>
                </a:lnTo>
                <a:lnTo>
                  <a:pt x="8" y="362"/>
                </a:lnTo>
                <a:lnTo>
                  <a:pt x="20" y="320"/>
                </a:lnTo>
                <a:lnTo>
                  <a:pt x="34" y="278"/>
                </a:lnTo>
                <a:lnTo>
                  <a:pt x="54" y="238"/>
                </a:lnTo>
                <a:lnTo>
                  <a:pt x="76" y="200"/>
                </a:lnTo>
                <a:lnTo>
                  <a:pt x="102" y="166"/>
                </a:lnTo>
                <a:lnTo>
                  <a:pt x="132" y="134"/>
                </a:lnTo>
                <a:lnTo>
                  <a:pt x="164" y="104"/>
                </a:lnTo>
                <a:lnTo>
                  <a:pt x="200" y="78"/>
                </a:lnTo>
                <a:lnTo>
                  <a:pt x="236" y="56"/>
                </a:lnTo>
                <a:lnTo>
                  <a:pt x="276" y="36"/>
                </a:lnTo>
                <a:lnTo>
                  <a:pt x="318" y="20"/>
                </a:lnTo>
                <a:lnTo>
                  <a:pt x="362" y="10"/>
                </a:lnTo>
                <a:lnTo>
                  <a:pt x="406" y="2"/>
                </a:lnTo>
                <a:lnTo>
                  <a:pt x="454" y="0"/>
                </a:lnTo>
                <a:lnTo>
                  <a:pt x="454" y="0"/>
                </a:lnTo>
                <a:lnTo>
                  <a:pt x="500" y="2"/>
                </a:lnTo>
                <a:lnTo>
                  <a:pt x="544" y="10"/>
                </a:lnTo>
                <a:lnTo>
                  <a:pt x="588" y="20"/>
                </a:lnTo>
                <a:lnTo>
                  <a:pt x="630" y="36"/>
                </a:lnTo>
                <a:lnTo>
                  <a:pt x="670" y="56"/>
                </a:lnTo>
                <a:lnTo>
                  <a:pt x="706" y="78"/>
                </a:lnTo>
                <a:lnTo>
                  <a:pt x="742" y="104"/>
                </a:lnTo>
                <a:lnTo>
                  <a:pt x="774" y="134"/>
                </a:lnTo>
                <a:lnTo>
                  <a:pt x="804" y="166"/>
                </a:lnTo>
                <a:lnTo>
                  <a:pt x="830" y="200"/>
                </a:lnTo>
                <a:lnTo>
                  <a:pt x="852" y="238"/>
                </a:lnTo>
                <a:lnTo>
                  <a:pt x="872" y="278"/>
                </a:lnTo>
                <a:lnTo>
                  <a:pt x="886" y="320"/>
                </a:lnTo>
                <a:lnTo>
                  <a:pt x="898" y="362"/>
                </a:lnTo>
                <a:lnTo>
                  <a:pt x="904" y="408"/>
                </a:lnTo>
                <a:lnTo>
                  <a:pt x="908" y="454"/>
                </a:lnTo>
                <a:lnTo>
                  <a:pt x="908" y="454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13420" name="Freeform 108"/>
          <p:cNvSpPr>
            <a:spLocks/>
          </p:cNvSpPr>
          <p:nvPr/>
        </p:nvSpPr>
        <p:spPr bwMode="auto">
          <a:xfrm>
            <a:off x="803275" y="3294063"/>
            <a:ext cx="1289050" cy="1289050"/>
          </a:xfrm>
          <a:custGeom>
            <a:avLst/>
            <a:gdLst/>
            <a:ahLst/>
            <a:cxnLst>
              <a:cxn ang="0">
                <a:pos x="812" y="406"/>
              </a:cxn>
              <a:cxn ang="0">
                <a:pos x="802" y="488"/>
              </a:cxn>
              <a:cxn ang="0">
                <a:pos x="780" y="564"/>
              </a:cxn>
              <a:cxn ang="0">
                <a:pos x="742" y="634"/>
              </a:cxn>
              <a:cxn ang="0">
                <a:pos x="692" y="694"/>
              </a:cxn>
              <a:cxn ang="0">
                <a:pos x="632" y="744"/>
              </a:cxn>
              <a:cxn ang="0">
                <a:pos x="564" y="780"/>
              </a:cxn>
              <a:cxn ang="0">
                <a:pos x="486" y="804"/>
              </a:cxn>
              <a:cxn ang="0">
                <a:pos x="406" y="812"/>
              </a:cxn>
              <a:cxn ang="0">
                <a:pos x="364" y="810"/>
              </a:cxn>
              <a:cxn ang="0">
                <a:pos x="284" y="794"/>
              </a:cxn>
              <a:cxn ang="0">
                <a:pos x="212" y="764"/>
              </a:cxn>
              <a:cxn ang="0">
                <a:pos x="146" y="720"/>
              </a:cxn>
              <a:cxn ang="0">
                <a:pos x="92" y="664"/>
              </a:cxn>
              <a:cxn ang="0">
                <a:pos x="48" y="600"/>
              </a:cxn>
              <a:cxn ang="0">
                <a:pos x="18" y="528"/>
              </a:cxn>
              <a:cxn ang="0">
                <a:pos x="2" y="448"/>
              </a:cxn>
              <a:cxn ang="0">
                <a:pos x="0" y="406"/>
              </a:cxn>
              <a:cxn ang="0">
                <a:pos x="8" y="324"/>
              </a:cxn>
              <a:cxn ang="0">
                <a:pos x="32" y="248"/>
              </a:cxn>
              <a:cxn ang="0">
                <a:pos x="68" y="180"/>
              </a:cxn>
              <a:cxn ang="0">
                <a:pos x="118" y="120"/>
              </a:cxn>
              <a:cxn ang="0">
                <a:pos x="178" y="70"/>
              </a:cxn>
              <a:cxn ang="0">
                <a:pos x="248" y="32"/>
              </a:cxn>
              <a:cxn ang="0">
                <a:pos x="324" y="8"/>
              </a:cxn>
              <a:cxn ang="0">
                <a:pos x="406" y="0"/>
              </a:cxn>
              <a:cxn ang="0">
                <a:pos x="446" y="2"/>
              </a:cxn>
              <a:cxn ang="0">
                <a:pos x="526" y="18"/>
              </a:cxn>
              <a:cxn ang="0">
                <a:pos x="598" y="50"/>
              </a:cxn>
              <a:cxn ang="0">
                <a:pos x="664" y="94"/>
              </a:cxn>
              <a:cxn ang="0">
                <a:pos x="718" y="148"/>
              </a:cxn>
              <a:cxn ang="0">
                <a:pos x="762" y="212"/>
              </a:cxn>
              <a:cxn ang="0">
                <a:pos x="792" y="286"/>
              </a:cxn>
              <a:cxn ang="0">
                <a:pos x="810" y="364"/>
              </a:cxn>
              <a:cxn ang="0">
                <a:pos x="812" y="406"/>
              </a:cxn>
            </a:cxnLst>
            <a:rect l="0" t="0" r="r" b="b"/>
            <a:pathLst>
              <a:path w="812" h="812">
                <a:moveTo>
                  <a:pt x="812" y="406"/>
                </a:moveTo>
                <a:lnTo>
                  <a:pt x="812" y="406"/>
                </a:lnTo>
                <a:lnTo>
                  <a:pt x="810" y="448"/>
                </a:lnTo>
                <a:lnTo>
                  <a:pt x="802" y="488"/>
                </a:lnTo>
                <a:lnTo>
                  <a:pt x="792" y="528"/>
                </a:lnTo>
                <a:lnTo>
                  <a:pt x="780" y="564"/>
                </a:lnTo>
                <a:lnTo>
                  <a:pt x="762" y="600"/>
                </a:lnTo>
                <a:lnTo>
                  <a:pt x="742" y="634"/>
                </a:lnTo>
                <a:lnTo>
                  <a:pt x="718" y="664"/>
                </a:lnTo>
                <a:lnTo>
                  <a:pt x="692" y="694"/>
                </a:lnTo>
                <a:lnTo>
                  <a:pt x="664" y="720"/>
                </a:lnTo>
                <a:lnTo>
                  <a:pt x="632" y="744"/>
                </a:lnTo>
                <a:lnTo>
                  <a:pt x="598" y="764"/>
                </a:lnTo>
                <a:lnTo>
                  <a:pt x="564" y="780"/>
                </a:lnTo>
                <a:lnTo>
                  <a:pt x="526" y="794"/>
                </a:lnTo>
                <a:lnTo>
                  <a:pt x="486" y="804"/>
                </a:lnTo>
                <a:lnTo>
                  <a:pt x="446" y="810"/>
                </a:lnTo>
                <a:lnTo>
                  <a:pt x="406" y="812"/>
                </a:lnTo>
                <a:lnTo>
                  <a:pt x="406" y="812"/>
                </a:lnTo>
                <a:lnTo>
                  <a:pt x="364" y="810"/>
                </a:lnTo>
                <a:lnTo>
                  <a:pt x="324" y="804"/>
                </a:lnTo>
                <a:lnTo>
                  <a:pt x="284" y="794"/>
                </a:lnTo>
                <a:lnTo>
                  <a:pt x="248" y="780"/>
                </a:lnTo>
                <a:lnTo>
                  <a:pt x="212" y="764"/>
                </a:lnTo>
                <a:lnTo>
                  <a:pt x="178" y="744"/>
                </a:lnTo>
                <a:lnTo>
                  <a:pt x="146" y="720"/>
                </a:lnTo>
                <a:lnTo>
                  <a:pt x="118" y="694"/>
                </a:lnTo>
                <a:lnTo>
                  <a:pt x="92" y="664"/>
                </a:lnTo>
                <a:lnTo>
                  <a:pt x="68" y="634"/>
                </a:lnTo>
                <a:lnTo>
                  <a:pt x="48" y="600"/>
                </a:lnTo>
                <a:lnTo>
                  <a:pt x="32" y="564"/>
                </a:lnTo>
                <a:lnTo>
                  <a:pt x="18" y="528"/>
                </a:lnTo>
                <a:lnTo>
                  <a:pt x="8" y="488"/>
                </a:lnTo>
                <a:lnTo>
                  <a:pt x="2" y="448"/>
                </a:lnTo>
                <a:lnTo>
                  <a:pt x="0" y="406"/>
                </a:lnTo>
                <a:lnTo>
                  <a:pt x="0" y="406"/>
                </a:lnTo>
                <a:lnTo>
                  <a:pt x="2" y="364"/>
                </a:lnTo>
                <a:lnTo>
                  <a:pt x="8" y="324"/>
                </a:lnTo>
                <a:lnTo>
                  <a:pt x="18" y="286"/>
                </a:lnTo>
                <a:lnTo>
                  <a:pt x="32" y="248"/>
                </a:lnTo>
                <a:lnTo>
                  <a:pt x="48" y="212"/>
                </a:lnTo>
                <a:lnTo>
                  <a:pt x="68" y="180"/>
                </a:lnTo>
                <a:lnTo>
                  <a:pt x="92" y="148"/>
                </a:lnTo>
                <a:lnTo>
                  <a:pt x="118" y="120"/>
                </a:lnTo>
                <a:lnTo>
                  <a:pt x="146" y="94"/>
                </a:lnTo>
                <a:lnTo>
                  <a:pt x="178" y="70"/>
                </a:lnTo>
                <a:lnTo>
                  <a:pt x="212" y="50"/>
                </a:lnTo>
                <a:lnTo>
                  <a:pt x="248" y="32"/>
                </a:lnTo>
                <a:lnTo>
                  <a:pt x="284" y="18"/>
                </a:lnTo>
                <a:lnTo>
                  <a:pt x="324" y="8"/>
                </a:lnTo>
                <a:lnTo>
                  <a:pt x="364" y="2"/>
                </a:lnTo>
                <a:lnTo>
                  <a:pt x="406" y="0"/>
                </a:lnTo>
                <a:lnTo>
                  <a:pt x="406" y="0"/>
                </a:lnTo>
                <a:lnTo>
                  <a:pt x="446" y="2"/>
                </a:lnTo>
                <a:lnTo>
                  <a:pt x="486" y="8"/>
                </a:lnTo>
                <a:lnTo>
                  <a:pt x="526" y="18"/>
                </a:lnTo>
                <a:lnTo>
                  <a:pt x="564" y="32"/>
                </a:lnTo>
                <a:lnTo>
                  <a:pt x="598" y="50"/>
                </a:lnTo>
                <a:lnTo>
                  <a:pt x="632" y="70"/>
                </a:lnTo>
                <a:lnTo>
                  <a:pt x="664" y="94"/>
                </a:lnTo>
                <a:lnTo>
                  <a:pt x="692" y="120"/>
                </a:lnTo>
                <a:lnTo>
                  <a:pt x="718" y="148"/>
                </a:lnTo>
                <a:lnTo>
                  <a:pt x="742" y="180"/>
                </a:lnTo>
                <a:lnTo>
                  <a:pt x="762" y="212"/>
                </a:lnTo>
                <a:lnTo>
                  <a:pt x="780" y="248"/>
                </a:lnTo>
                <a:lnTo>
                  <a:pt x="792" y="286"/>
                </a:lnTo>
                <a:lnTo>
                  <a:pt x="802" y="324"/>
                </a:lnTo>
                <a:lnTo>
                  <a:pt x="810" y="364"/>
                </a:lnTo>
                <a:lnTo>
                  <a:pt x="812" y="406"/>
                </a:lnTo>
                <a:lnTo>
                  <a:pt x="812" y="40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13422" name="Rectangle 110"/>
          <p:cNvSpPr>
            <a:spLocks noChangeArrowheads="1"/>
          </p:cNvSpPr>
          <p:nvPr/>
        </p:nvSpPr>
        <p:spPr bwMode="auto">
          <a:xfrm>
            <a:off x="1358032" y="3649663"/>
            <a:ext cx="179536" cy="21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231916"/>
                </a:solidFill>
                <a:effectLst/>
                <a:latin typeface="맑은 고딕" pitchFamily="50" charset="-127"/>
                <a:ea typeface="맑은 고딕" pitchFamily="50" charset="-127"/>
              </a:rPr>
              <a:t>02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424" name="Rectangle 112"/>
          <p:cNvSpPr>
            <a:spLocks noChangeArrowheads="1"/>
          </p:cNvSpPr>
          <p:nvPr/>
        </p:nvSpPr>
        <p:spPr bwMode="auto">
          <a:xfrm>
            <a:off x="785786" y="3865563"/>
            <a:ext cx="1285884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b="1" smtClean="0">
                <a:solidFill>
                  <a:srgbClr val="231916"/>
                </a:solidFill>
                <a:latin typeface="맑은 고딕" pitchFamily="50" charset="-127"/>
                <a:ea typeface="맑은 고딕" pitchFamily="50" charset="-127"/>
              </a:rPr>
              <a:t>신기술인증 </a:t>
            </a:r>
            <a:endParaRPr kumimoji="1" lang="ko-KR" altLang="ko-KR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426" name="Rectangle 114"/>
          <p:cNvSpPr>
            <a:spLocks noChangeArrowheads="1"/>
          </p:cNvSpPr>
          <p:nvPr/>
        </p:nvSpPr>
        <p:spPr bwMode="auto">
          <a:xfrm>
            <a:off x="1360488" y="3843338"/>
            <a:ext cx="174625" cy="9525"/>
          </a:xfrm>
          <a:prstGeom prst="rect">
            <a:avLst/>
          </a:prstGeom>
          <a:solidFill>
            <a:srgbClr val="23191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13429" name="Rectangle 117"/>
          <p:cNvSpPr>
            <a:spLocks noChangeArrowheads="1"/>
          </p:cNvSpPr>
          <p:nvPr/>
        </p:nvSpPr>
        <p:spPr bwMode="auto">
          <a:xfrm>
            <a:off x="2303748" y="3502026"/>
            <a:ext cx="5919552" cy="9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·  </a:t>
            </a:r>
            <a:r>
              <a:rPr kumimoji="1" lang="ko-KR" altLang="en-US" sz="1200" dirty="0" err="1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경기테크노파크에서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기술닥터를 통하여 신기술인증 받을 수 있는 자료를 제공받고 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 KCL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한국건설생활환경시험연구원과 신기술인증을 받기 위한    </a:t>
            </a: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의뢰자 시험방법으로 시험성적서 협의 하면서 진행하고 있음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맑은 고딕" pitchFamily="50" charset="-127"/>
                <a:ea typeface="맑은 고딕" pitchFamily="50" charset="-127"/>
              </a:rPr>
              <a:t>고층건축물 화재 확산 방지와 비상계단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맑은 고딕" pitchFamily="50" charset="-127"/>
                <a:ea typeface="맑은 고딕" pitchFamily="50" charset="-127"/>
              </a:rPr>
              <a:t>양압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맑은 고딕" pitchFamily="50" charset="-127"/>
                <a:ea typeface="맑은 고딕" pitchFamily="50" charset="-127"/>
              </a:rPr>
              <a:t> 방법 신제품인증 진행 중에 있음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맑은 고딕" pitchFamily="50" charset="-127"/>
                <a:ea typeface="맑은 고딕" pitchFamily="50" charset="-127"/>
              </a:rPr>
              <a:t>.  </a:t>
            </a:r>
            <a:endParaRPr kumimoji="1" 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460" name="Rectangle 148"/>
          <p:cNvSpPr>
            <a:spLocks noChangeArrowheads="1"/>
          </p:cNvSpPr>
          <p:nvPr/>
        </p:nvSpPr>
        <p:spPr bwMode="auto">
          <a:xfrm>
            <a:off x="1612900" y="5062538"/>
            <a:ext cx="6804025" cy="1003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13461" name="Freeform 149"/>
          <p:cNvSpPr>
            <a:spLocks/>
          </p:cNvSpPr>
          <p:nvPr/>
        </p:nvSpPr>
        <p:spPr bwMode="auto">
          <a:xfrm>
            <a:off x="727075" y="4852988"/>
            <a:ext cx="1441450" cy="1441450"/>
          </a:xfrm>
          <a:custGeom>
            <a:avLst/>
            <a:gdLst/>
            <a:ahLst/>
            <a:cxnLst>
              <a:cxn ang="0">
                <a:pos x="908" y="454"/>
              </a:cxn>
              <a:cxn ang="0">
                <a:pos x="898" y="546"/>
              </a:cxn>
              <a:cxn ang="0">
                <a:pos x="872" y="630"/>
              </a:cxn>
              <a:cxn ang="0">
                <a:pos x="830" y="708"/>
              </a:cxn>
              <a:cxn ang="0">
                <a:pos x="774" y="774"/>
              </a:cxn>
              <a:cxn ang="0">
                <a:pos x="706" y="830"/>
              </a:cxn>
              <a:cxn ang="0">
                <a:pos x="630" y="872"/>
              </a:cxn>
              <a:cxn ang="0">
                <a:pos x="544" y="898"/>
              </a:cxn>
              <a:cxn ang="0">
                <a:pos x="454" y="908"/>
              </a:cxn>
              <a:cxn ang="0">
                <a:pos x="406" y="906"/>
              </a:cxn>
              <a:cxn ang="0">
                <a:pos x="318" y="888"/>
              </a:cxn>
              <a:cxn ang="0">
                <a:pos x="236" y="854"/>
              </a:cxn>
              <a:cxn ang="0">
                <a:pos x="164" y="804"/>
              </a:cxn>
              <a:cxn ang="0">
                <a:pos x="102" y="742"/>
              </a:cxn>
              <a:cxn ang="0">
                <a:pos x="54" y="670"/>
              </a:cxn>
              <a:cxn ang="0">
                <a:pos x="20" y="588"/>
              </a:cxn>
              <a:cxn ang="0">
                <a:pos x="2" y="500"/>
              </a:cxn>
              <a:cxn ang="0">
                <a:pos x="0" y="454"/>
              </a:cxn>
              <a:cxn ang="0">
                <a:pos x="8" y="362"/>
              </a:cxn>
              <a:cxn ang="0">
                <a:pos x="34" y="278"/>
              </a:cxn>
              <a:cxn ang="0">
                <a:pos x="76" y="200"/>
              </a:cxn>
              <a:cxn ang="0">
                <a:pos x="132" y="132"/>
              </a:cxn>
              <a:cxn ang="0">
                <a:pos x="200" y="78"/>
              </a:cxn>
              <a:cxn ang="0">
                <a:pos x="276" y="36"/>
              </a:cxn>
              <a:cxn ang="0">
                <a:pos x="362" y="10"/>
              </a:cxn>
              <a:cxn ang="0">
                <a:pos x="454" y="0"/>
              </a:cxn>
              <a:cxn ang="0">
                <a:pos x="500" y="2"/>
              </a:cxn>
              <a:cxn ang="0">
                <a:pos x="588" y="20"/>
              </a:cxn>
              <a:cxn ang="0">
                <a:pos x="670" y="54"/>
              </a:cxn>
              <a:cxn ang="0">
                <a:pos x="742" y="104"/>
              </a:cxn>
              <a:cxn ang="0">
                <a:pos x="804" y="166"/>
              </a:cxn>
              <a:cxn ang="0">
                <a:pos x="852" y="238"/>
              </a:cxn>
              <a:cxn ang="0">
                <a:pos x="886" y="318"/>
              </a:cxn>
              <a:cxn ang="0">
                <a:pos x="904" y="408"/>
              </a:cxn>
              <a:cxn ang="0">
                <a:pos x="908" y="454"/>
              </a:cxn>
            </a:cxnLst>
            <a:rect l="0" t="0" r="r" b="b"/>
            <a:pathLst>
              <a:path w="908" h="908">
                <a:moveTo>
                  <a:pt x="908" y="454"/>
                </a:moveTo>
                <a:lnTo>
                  <a:pt x="908" y="454"/>
                </a:lnTo>
                <a:lnTo>
                  <a:pt x="904" y="500"/>
                </a:lnTo>
                <a:lnTo>
                  <a:pt x="898" y="546"/>
                </a:lnTo>
                <a:lnTo>
                  <a:pt x="886" y="588"/>
                </a:lnTo>
                <a:lnTo>
                  <a:pt x="872" y="630"/>
                </a:lnTo>
                <a:lnTo>
                  <a:pt x="852" y="670"/>
                </a:lnTo>
                <a:lnTo>
                  <a:pt x="830" y="708"/>
                </a:lnTo>
                <a:lnTo>
                  <a:pt x="804" y="742"/>
                </a:lnTo>
                <a:lnTo>
                  <a:pt x="774" y="774"/>
                </a:lnTo>
                <a:lnTo>
                  <a:pt x="742" y="804"/>
                </a:lnTo>
                <a:lnTo>
                  <a:pt x="706" y="830"/>
                </a:lnTo>
                <a:lnTo>
                  <a:pt x="670" y="854"/>
                </a:lnTo>
                <a:lnTo>
                  <a:pt x="630" y="872"/>
                </a:lnTo>
                <a:lnTo>
                  <a:pt x="588" y="888"/>
                </a:lnTo>
                <a:lnTo>
                  <a:pt x="544" y="898"/>
                </a:lnTo>
                <a:lnTo>
                  <a:pt x="500" y="906"/>
                </a:lnTo>
                <a:lnTo>
                  <a:pt x="454" y="908"/>
                </a:lnTo>
                <a:lnTo>
                  <a:pt x="454" y="908"/>
                </a:lnTo>
                <a:lnTo>
                  <a:pt x="406" y="906"/>
                </a:lnTo>
                <a:lnTo>
                  <a:pt x="362" y="898"/>
                </a:lnTo>
                <a:lnTo>
                  <a:pt x="318" y="888"/>
                </a:lnTo>
                <a:lnTo>
                  <a:pt x="276" y="872"/>
                </a:lnTo>
                <a:lnTo>
                  <a:pt x="236" y="854"/>
                </a:lnTo>
                <a:lnTo>
                  <a:pt x="200" y="830"/>
                </a:lnTo>
                <a:lnTo>
                  <a:pt x="164" y="804"/>
                </a:lnTo>
                <a:lnTo>
                  <a:pt x="132" y="774"/>
                </a:lnTo>
                <a:lnTo>
                  <a:pt x="102" y="742"/>
                </a:lnTo>
                <a:lnTo>
                  <a:pt x="76" y="708"/>
                </a:lnTo>
                <a:lnTo>
                  <a:pt x="54" y="670"/>
                </a:lnTo>
                <a:lnTo>
                  <a:pt x="34" y="630"/>
                </a:lnTo>
                <a:lnTo>
                  <a:pt x="20" y="588"/>
                </a:lnTo>
                <a:lnTo>
                  <a:pt x="8" y="546"/>
                </a:lnTo>
                <a:lnTo>
                  <a:pt x="2" y="500"/>
                </a:lnTo>
                <a:lnTo>
                  <a:pt x="0" y="454"/>
                </a:lnTo>
                <a:lnTo>
                  <a:pt x="0" y="454"/>
                </a:lnTo>
                <a:lnTo>
                  <a:pt x="2" y="408"/>
                </a:lnTo>
                <a:lnTo>
                  <a:pt x="8" y="362"/>
                </a:lnTo>
                <a:lnTo>
                  <a:pt x="20" y="318"/>
                </a:lnTo>
                <a:lnTo>
                  <a:pt x="34" y="278"/>
                </a:lnTo>
                <a:lnTo>
                  <a:pt x="54" y="238"/>
                </a:lnTo>
                <a:lnTo>
                  <a:pt x="76" y="200"/>
                </a:lnTo>
                <a:lnTo>
                  <a:pt x="102" y="166"/>
                </a:lnTo>
                <a:lnTo>
                  <a:pt x="132" y="132"/>
                </a:lnTo>
                <a:lnTo>
                  <a:pt x="164" y="104"/>
                </a:lnTo>
                <a:lnTo>
                  <a:pt x="200" y="78"/>
                </a:lnTo>
                <a:lnTo>
                  <a:pt x="236" y="54"/>
                </a:lnTo>
                <a:lnTo>
                  <a:pt x="276" y="36"/>
                </a:lnTo>
                <a:lnTo>
                  <a:pt x="318" y="20"/>
                </a:lnTo>
                <a:lnTo>
                  <a:pt x="362" y="10"/>
                </a:lnTo>
                <a:lnTo>
                  <a:pt x="406" y="2"/>
                </a:lnTo>
                <a:lnTo>
                  <a:pt x="454" y="0"/>
                </a:lnTo>
                <a:lnTo>
                  <a:pt x="454" y="0"/>
                </a:lnTo>
                <a:lnTo>
                  <a:pt x="500" y="2"/>
                </a:lnTo>
                <a:lnTo>
                  <a:pt x="544" y="10"/>
                </a:lnTo>
                <a:lnTo>
                  <a:pt x="588" y="20"/>
                </a:lnTo>
                <a:lnTo>
                  <a:pt x="630" y="36"/>
                </a:lnTo>
                <a:lnTo>
                  <a:pt x="670" y="54"/>
                </a:lnTo>
                <a:lnTo>
                  <a:pt x="706" y="78"/>
                </a:lnTo>
                <a:lnTo>
                  <a:pt x="742" y="104"/>
                </a:lnTo>
                <a:lnTo>
                  <a:pt x="774" y="132"/>
                </a:lnTo>
                <a:lnTo>
                  <a:pt x="804" y="166"/>
                </a:lnTo>
                <a:lnTo>
                  <a:pt x="830" y="200"/>
                </a:lnTo>
                <a:lnTo>
                  <a:pt x="852" y="238"/>
                </a:lnTo>
                <a:lnTo>
                  <a:pt x="872" y="278"/>
                </a:lnTo>
                <a:lnTo>
                  <a:pt x="886" y="318"/>
                </a:lnTo>
                <a:lnTo>
                  <a:pt x="898" y="362"/>
                </a:lnTo>
                <a:lnTo>
                  <a:pt x="904" y="408"/>
                </a:lnTo>
                <a:lnTo>
                  <a:pt x="908" y="454"/>
                </a:lnTo>
                <a:lnTo>
                  <a:pt x="908" y="454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13462" name="Freeform 150"/>
          <p:cNvSpPr>
            <a:spLocks/>
          </p:cNvSpPr>
          <p:nvPr/>
        </p:nvSpPr>
        <p:spPr bwMode="auto">
          <a:xfrm>
            <a:off x="803275" y="4929188"/>
            <a:ext cx="1289050" cy="1289050"/>
          </a:xfrm>
          <a:custGeom>
            <a:avLst/>
            <a:gdLst/>
            <a:ahLst/>
            <a:cxnLst>
              <a:cxn ang="0">
                <a:pos x="812" y="406"/>
              </a:cxn>
              <a:cxn ang="0">
                <a:pos x="802" y="488"/>
              </a:cxn>
              <a:cxn ang="0">
                <a:pos x="780" y="564"/>
              </a:cxn>
              <a:cxn ang="0">
                <a:pos x="742" y="632"/>
              </a:cxn>
              <a:cxn ang="0">
                <a:pos x="692" y="692"/>
              </a:cxn>
              <a:cxn ang="0">
                <a:pos x="632" y="742"/>
              </a:cxn>
              <a:cxn ang="0">
                <a:pos x="564" y="780"/>
              </a:cxn>
              <a:cxn ang="0">
                <a:pos x="486" y="804"/>
              </a:cxn>
              <a:cxn ang="0">
                <a:pos x="406" y="812"/>
              </a:cxn>
              <a:cxn ang="0">
                <a:pos x="364" y="810"/>
              </a:cxn>
              <a:cxn ang="0">
                <a:pos x="284" y="794"/>
              </a:cxn>
              <a:cxn ang="0">
                <a:pos x="212" y="762"/>
              </a:cxn>
              <a:cxn ang="0">
                <a:pos x="146" y="720"/>
              </a:cxn>
              <a:cxn ang="0">
                <a:pos x="92" y="664"/>
              </a:cxn>
              <a:cxn ang="0">
                <a:pos x="48" y="600"/>
              </a:cxn>
              <a:cxn ang="0">
                <a:pos x="18" y="526"/>
              </a:cxn>
              <a:cxn ang="0">
                <a:pos x="2" y="448"/>
              </a:cxn>
              <a:cxn ang="0">
                <a:pos x="0" y="406"/>
              </a:cxn>
              <a:cxn ang="0">
                <a:pos x="8" y="324"/>
              </a:cxn>
              <a:cxn ang="0">
                <a:pos x="32" y="248"/>
              </a:cxn>
              <a:cxn ang="0">
                <a:pos x="68" y="178"/>
              </a:cxn>
              <a:cxn ang="0">
                <a:pos x="118" y="118"/>
              </a:cxn>
              <a:cxn ang="0">
                <a:pos x="178" y="70"/>
              </a:cxn>
              <a:cxn ang="0">
                <a:pos x="248" y="32"/>
              </a:cxn>
              <a:cxn ang="0">
                <a:pos x="324" y="8"/>
              </a:cxn>
              <a:cxn ang="0">
                <a:pos x="406" y="0"/>
              </a:cxn>
              <a:cxn ang="0">
                <a:pos x="446" y="2"/>
              </a:cxn>
              <a:cxn ang="0">
                <a:pos x="526" y="18"/>
              </a:cxn>
              <a:cxn ang="0">
                <a:pos x="598" y="48"/>
              </a:cxn>
              <a:cxn ang="0">
                <a:pos x="664" y="92"/>
              </a:cxn>
              <a:cxn ang="0">
                <a:pos x="718" y="148"/>
              </a:cxn>
              <a:cxn ang="0">
                <a:pos x="762" y="212"/>
              </a:cxn>
              <a:cxn ang="0">
                <a:pos x="792" y="286"/>
              </a:cxn>
              <a:cxn ang="0">
                <a:pos x="810" y="364"/>
              </a:cxn>
              <a:cxn ang="0">
                <a:pos x="812" y="406"/>
              </a:cxn>
            </a:cxnLst>
            <a:rect l="0" t="0" r="r" b="b"/>
            <a:pathLst>
              <a:path w="812" h="812">
                <a:moveTo>
                  <a:pt x="812" y="406"/>
                </a:moveTo>
                <a:lnTo>
                  <a:pt x="812" y="406"/>
                </a:lnTo>
                <a:lnTo>
                  <a:pt x="810" y="448"/>
                </a:lnTo>
                <a:lnTo>
                  <a:pt x="802" y="488"/>
                </a:lnTo>
                <a:lnTo>
                  <a:pt x="792" y="526"/>
                </a:lnTo>
                <a:lnTo>
                  <a:pt x="780" y="564"/>
                </a:lnTo>
                <a:lnTo>
                  <a:pt x="762" y="600"/>
                </a:lnTo>
                <a:lnTo>
                  <a:pt x="742" y="632"/>
                </a:lnTo>
                <a:lnTo>
                  <a:pt x="718" y="664"/>
                </a:lnTo>
                <a:lnTo>
                  <a:pt x="692" y="692"/>
                </a:lnTo>
                <a:lnTo>
                  <a:pt x="664" y="720"/>
                </a:lnTo>
                <a:lnTo>
                  <a:pt x="632" y="742"/>
                </a:lnTo>
                <a:lnTo>
                  <a:pt x="598" y="762"/>
                </a:lnTo>
                <a:lnTo>
                  <a:pt x="564" y="780"/>
                </a:lnTo>
                <a:lnTo>
                  <a:pt x="526" y="794"/>
                </a:lnTo>
                <a:lnTo>
                  <a:pt x="486" y="804"/>
                </a:lnTo>
                <a:lnTo>
                  <a:pt x="446" y="810"/>
                </a:lnTo>
                <a:lnTo>
                  <a:pt x="406" y="812"/>
                </a:lnTo>
                <a:lnTo>
                  <a:pt x="406" y="812"/>
                </a:lnTo>
                <a:lnTo>
                  <a:pt x="364" y="810"/>
                </a:lnTo>
                <a:lnTo>
                  <a:pt x="324" y="804"/>
                </a:lnTo>
                <a:lnTo>
                  <a:pt x="284" y="794"/>
                </a:lnTo>
                <a:lnTo>
                  <a:pt x="248" y="780"/>
                </a:lnTo>
                <a:lnTo>
                  <a:pt x="212" y="762"/>
                </a:lnTo>
                <a:lnTo>
                  <a:pt x="178" y="742"/>
                </a:lnTo>
                <a:lnTo>
                  <a:pt x="146" y="720"/>
                </a:lnTo>
                <a:lnTo>
                  <a:pt x="118" y="692"/>
                </a:lnTo>
                <a:lnTo>
                  <a:pt x="92" y="664"/>
                </a:lnTo>
                <a:lnTo>
                  <a:pt x="68" y="632"/>
                </a:lnTo>
                <a:lnTo>
                  <a:pt x="48" y="600"/>
                </a:lnTo>
                <a:lnTo>
                  <a:pt x="32" y="564"/>
                </a:lnTo>
                <a:lnTo>
                  <a:pt x="18" y="526"/>
                </a:lnTo>
                <a:lnTo>
                  <a:pt x="8" y="488"/>
                </a:lnTo>
                <a:lnTo>
                  <a:pt x="2" y="448"/>
                </a:lnTo>
                <a:lnTo>
                  <a:pt x="0" y="406"/>
                </a:lnTo>
                <a:lnTo>
                  <a:pt x="0" y="406"/>
                </a:lnTo>
                <a:lnTo>
                  <a:pt x="2" y="364"/>
                </a:lnTo>
                <a:lnTo>
                  <a:pt x="8" y="324"/>
                </a:lnTo>
                <a:lnTo>
                  <a:pt x="18" y="286"/>
                </a:lnTo>
                <a:lnTo>
                  <a:pt x="32" y="248"/>
                </a:lnTo>
                <a:lnTo>
                  <a:pt x="48" y="212"/>
                </a:lnTo>
                <a:lnTo>
                  <a:pt x="68" y="178"/>
                </a:lnTo>
                <a:lnTo>
                  <a:pt x="92" y="148"/>
                </a:lnTo>
                <a:lnTo>
                  <a:pt x="118" y="118"/>
                </a:lnTo>
                <a:lnTo>
                  <a:pt x="146" y="92"/>
                </a:lnTo>
                <a:lnTo>
                  <a:pt x="178" y="70"/>
                </a:lnTo>
                <a:lnTo>
                  <a:pt x="212" y="48"/>
                </a:lnTo>
                <a:lnTo>
                  <a:pt x="248" y="32"/>
                </a:lnTo>
                <a:lnTo>
                  <a:pt x="284" y="18"/>
                </a:lnTo>
                <a:lnTo>
                  <a:pt x="324" y="8"/>
                </a:lnTo>
                <a:lnTo>
                  <a:pt x="364" y="2"/>
                </a:lnTo>
                <a:lnTo>
                  <a:pt x="406" y="0"/>
                </a:lnTo>
                <a:lnTo>
                  <a:pt x="406" y="0"/>
                </a:lnTo>
                <a:lnTo>
                  <a:pt x="446" y="2"/>
                </a:lnTo>
                <a:lnTo>
                  <a:pt x="486" y="8"/>
                </a:lnTo>
                <a:lnTo>
                  <a:pt x="526" y="18"/>
                </a:lnTo>
                <a:lnTo>
                  <a:pt x="564" y="32"/>
                </a:lnTo>
                <a:lnTo>
                  <a:pt x="598" y="48"/>
                </a:lnTo>
                <a:lnTo>
                  <a:pt x="632" y="70"/>
                </a:lnTo>
                <a:lnTo>
                  <a:pt x="664" y="92"/>
                </a:lnTo>
                <a:lnTo>
                  <a:pt x="692" y="118"/>
                </a:lnTo>
                <a:lnTo>
                  <a:pt x="718" y="148"/>
                </a:lnTo>
                <a:lnTo>
                  <a:pt x="742" y="178"/>
                </a:lnTo>
                <a:lnTo>
                  <a:pt x="762" y="212"/>
                </a:lnTo>
                <a:lnTo>
                  <a:pt x="780" y="248"/>
                </a:lnTo>
                <a:lnTo>
                  <a:pt x="792" y="286"/>
                </a:lnTo>
                <a:lnTo>
                  <a:pt x="802" y="324"/>
                </a:lnTo>
                <a:lnTo>
                  <a:pt x="810" y="364"/>
                </a:lnTo>
                <a:lnTo>
                  <a:pt x="812" y="406"/>
                </a:lnTo>
                <a:lnTo>
                  <a:pt x="812" y="40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13464" name="Rectangle 152"/>
          <p:cNvSpPr>
            <a:spLocks noChangeArrowheads="1"/>
          </p:cNvSpPr>
          <p:nvPr/>
        </p:nvSpPr>
        <p:spPr bwMode="auto">
          <a:xfrm>
            <a:off x="1358032" y="5284788"/>
            <a:ext cx="179536" cy="21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231916"/>
                </a:solidFill>
                <a:effectLst/>
                <a:latin typeface="맑은 고딕" pitchFamily="50" charset="-127"/>
                <a:ea typeface="맑은 고딕" pitchFamily="50" charset="-127"/>
              </a:rPr>
              <a:t>03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466" name="Rectangle 154"/>
          <p:cNvSpPr>
            <a:spLocks noChangeArrowheads="1"/>
          </p:cNvSpPr>
          <p:nvPr/>
        </p:nvSpPr>
        <p:spPr bwMode="auto">
          <a:xfrm>
            <a:off x="857224" y="5500688"/>
            <a:ext cx="1214446" cy="31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b="1" dirty="0" smtClean="0">
                <a:solidFill>
                  <a:srgbClr val="231916"/>
                </a:solidFill>
                <a:latin typeface="맑은 고딕" pitchFamily="50" charset="-127"/>
                <a:ea typeface="맑은 고딕" pitchFamily="50" charset="-127"/>
              </a:rPr>
              <a:t>나라장터 </a:t>
            </a:r>
            <a:endParaRPr kumimoji="1" lang="ko-KR" altLang="ko-KR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468" name="Rectangle 156"/>
          <p:cNvSpPr>
            <a:spLocks noChangeArrowheads="1"/>
          </p:cNvSpPr>
          <p:nvPr/>
        </p:nvSpPr>
        <p:spPr bwMode="auto">
          <a:xfrm>
            <a:off x="1360488" y="5478463"/>
            <a:ext cx="174625" cy="9525"/>
          </a:xfrm>
          <a:prstGeom prst="rect">
            <a:avLst/>
          </a:prstGeom>
          <a:solidFill>
            <a:srgbClr val="23191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13471" name="Rectangle 159"/>
          <p:cNvSpPr>
            <a:spLocks noChangeArrowheads="1"/>
          </p:cNvSpPr>
          <p:nvPr/>
        </p:nvSpPr>
        <p:spPr bwMode="auto">
          <a:xfrm>
            <a:off x="2303747" y="5108598"/>
            <a:ext cx="6029091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신기술인증제품 건설현장에 의무적으로 사용해야 함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50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층 고층건축물 아파트에는 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100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세대 한꺼번에 설치해야 할 경우 제품생산 계획은 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 투자자와 협의하여 결정해야 함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나라장터에 도전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768244" y="6456310"/>
            <a:ext cx="2133600" cy="276999"/>
          </a:xfrm>
        </p:spPr>
        <p:txBody>
          <a:bodyPr/>
          <a:lstStyle/>
          <a:p>
            <a:fld id="{888AB9F4-96E6-4C5F-8068-4B9C71A7656E}" type="slidenum">
              <a:rPr lang="ko-KR" altLang="en-US" b="1" smtClean="0"/>
              <a:pPr/>
              <a:t>15</a:t>
            </a:fld>
            <a:endParaRPr lang="ko-KR" altLang="en-US" b="1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7"/>
          </p:nvPr>
        </p:nvSpPr>
        <p:spPr>
          <a:xfrm>
            <a:off x="177048" y="108889"/>
            <a:ext cx="8681232" cy="1092607"/>
          </a:xfrm>
        </p:spPr>
        <p:txBody>
          <a:bodyPr/>
          <a:lstStyle/>
          <a:p>
            <a:r>
              <a:rPr smtClean="0"/>
              <a:t>파급성     </a:t>
            </a:r>
            <a:r>
              <a:rPr lang="en-US" dirty="0" smtClean="0"/>
              <a:t>5-4 </a:t>
            </a:r>
            <a:r>
              <a:rPr lang="en-US" altLang="ko-KR" dirty="0" smtClean="0"/>
              <a:t> </a:t>
            </a:r>
            <a:r>
              <a:rPr lang="ko-KR" altLang="en-US" dirty="0"/>
              <a:t>국외 기술동향 및 실내 </a:t>
            </a:r>
            <a:r>
              <a:rPr lang="ko-KR" altLang="en-US" dirty="0" err="1"/>
              <a:t>공기질</a:t>
            </a:r>
            <a:r>
              <a:rPr lang="ko-KR" altLang="en-US" dirty="0"/>
              <a:t> 관리 현황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67ED477-2B1C-460F-9B35-2F437E13444C}"/>
              </a:ext>
            </a:extLst>
          </p:cNvPr>
          <p:cNvSpPr txBox="1"/>
          <p:nvPr/>
        </p:nvSpPr>
        <p:spPr>
          <a:xfrm>
            <a:off x="1012288" y="1067303"/>
            <a:ext cx="8105582" cy="1615827"/>
          </a:xfrm>
          <a:prstGeom prst="rect">
            <a:avLst/>
          </a:prstGeom>
          <a:noFill/>
        </p:spPr>
        <p:txBody>
          <a:bodyPr wrap="square" tIns="0" spcCol="396000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700" b="1" dirty="0"/>
              <a:t>• </a:t>
            </a:r>
            <a:r>
              <a:rPr lang="ko-KR" altLang="en-US" sz="1700" b="1" dirty="0"/>
              <a:t>환경부</a:t>
            </a:r>
            <a:r>
              <a:rPr lang="en-US" altLang="ko-KR" sz="1700" b="1" dirty="0"/>
              <a:t>(EPA)</a:t>
            </a:r>
            <a:r>
              <a:rPr lang="ko-KR" altLang="en-US" sz="1700" b="1" dirty="0"/>
              <a:t>가「청정대기법」에 따라 설정한 국가대기환경기준을 실내에도 적용</a:t>
            </a:r>
            <a:endParaRPr lang="en-US" altLang="ko-KR" sz="1700" b="1" dirty="0"/>
          </a:p>
          <a:p>
            <a:pPr>
              <a:lnSpc>
                <a:spcPct val="120000"/>
              </a:lnSpc>
            </a:pPr>
            <a:r>
              <a:rPr lang="en-US" altLang="ko-KR" sz="1700" b="1" dirty="0"/>
              <a:t>  </a:t>
            </a:r>
            <a:r>
              <a:rPr lang="ko-KR" altLang="en-US" sz="1700" b="1" dirty="0"/>
              <a:t>하였으며</a:t>
            </a:r>
            <a:r>
              <a:rPr lang="en-US" altLang="ko-KR" sz="1700" b="1" dirty="0"/>
              <a:t>, △</a:t>
            </a:r>
            <a:r>
              <a:rPr lang="ko-KR" altLang="en-US" sz="1700" b="1" dirty="0" err="1"/>
              <a:t>미세먼지△이산화질소△오존△라돈</a:t>
            </a:r>
            <a:r>
              <a:rPr lang="ko-KR" altLang="en-US" sz="1700" b="1" dirty="0"/>
              <a:t> 등에 대한 권고기준을 설정</a:t>
            </a:r>
            <a:endParaRPr lang="en-US" altLang="ko-KR" sz="1700" b="1" dirty="0"/>
          </a:p>
          <a:p>
            <a:pPr>
              <a:lnSpc>
                <a:spcPct val="120000"/>
              </a:lnSpc>
            </a:pPr>
            <a:r>
              <a:rPr lang="en-US" altLang="ko-KR" sz="1700" b="1" dirty="0"/>
              <a:t>  </a:t>
            </a:r>
            <a:r>
              <a:rPr lang="ko-KR" altLang="en-US" sz="1700" b="1" dirty="0"/>
              <a:t>하여 관리하고 있음 </a:t>
            </a:r>
            <a:endParaRPr lang="en-US" altLang="ko-KR" sz="1700" b="1" dirty="0"/>
          </a:p>
          <a:p>
            <a:pPr>
              <a:lnSpc>
                <a:spcPct val="120000"/>
              </a:lnSpc>
            </a:pPr>
            <a:r>
              <a:rPr lang="en-US" altLang="ko-KR" sz="1700" b="1" dirty="0"/>
              <a:t>• </a:t>
            </a:r>
            <a:r>
              <a:rPr lang="ko-KR" altLang="en-US" sz="1700" b="1" dirty="0"/>
              <a:t>냉난방공조학회</a:t>
            </a:r>
            <a:r>
              <a:rPr lang="en-US" altLang="ko-KR" sz="1700" b="1" dirty="0"/>
              <a:t>(ASHRAE)</a:t>
            </a:r>
            <a:r>
              <a:rPr lang="ko-KR" altLang="en-US" sz="1700" b="1" dirty="0"/>
              <a:t>는 주거용 건축물에 대한 미세먼지</a:t>
            </a:r>
            <a:r>
              <a:rPr lang="en-US" altLang="ko-KR" sz="1700" b="1" dirty="0"/>
              <a:t>(PM</a:t>
            </a:r>
            <a:r>
              <a:rPr lang="en-US" altLang="ko-KR" sz="900" b="1" dirty="0"/>
              <a:t>10</a:t>
            </a:r>
            <a:r>
              <a:rPr lang="en-US" altLang="ko-KR" sz="1700" b="1" dirty="0"/>
              <a:t>), </a:t>
            </a:r>
          </a:p>
          <a:p>
            <a:pPr>
              <a:lnSpc>
                <a:spcPct val="120000"/>
              </a:lnSpc>
            </a:pPr>
            <a:r>
              <a:rPr lang="en-US" altLang="ko-KR" sz="1700" b="1" dirty="0"/>
              <a:t>  </a:t>
            </a:r>
            <a:r>
              <a:rPr lang="ko-KR" altLang="en-US" sz="1700" b="1" dirty="0" err="1"/>
              <a:t>폼알데하이드</a:t>
            </a:r>
            <a:r>
              <a:rPr lang="ko-KR" altLang="en-US" sz="1700" b="1" dirty="0"/>
              <a:t> 등 </a:t>
            </a:r>
            <a:r>
              <a:rPr lang="en-US" altLang="ko-KR" sz="1700" b="1" dirty="0"/>
              <a:t>10</a:t>
            </a:r>
            <a:r>
              <a:rPr lang="ko-KR" altLang="en-US" sz="1700" b="1" dirty="0"/>
              <a:t>가지 오염물질에 대한 가이드라인을 설정</a:t>
            </a:r>
            <a:r>
              <a:rPr lang="en-US" altLang="ko-KR" sz="1700" b="1" dirty="0"/>
              <a:t>/</a:t>
            </a:r>
            <a:r>
              <a:rPr lang="ko-KR" altLang="en-US" sz="1700" b="1" dirty="0"/>
              <a:t>운영함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C3080763-07DD-499B-938C-1C74C1042D62}"/>
              </a:ext>
            </a:extLst>
          </p:cNvPr>
          <p:cNvSpPr/>
          <p:nvPr/>
        </p:nvSpPr>
        <p:spPr>
          <a:xfrm>
            <a:off x="971601" y="2967559"/>
            <a:ext cx="8187365" cy="1615827"/>
          </a:xfrm>
          <a:prstGeom prst="rect">
            <a:avLst/>
          </a:prstGeom>
        </p:spPr>
        <p:txBody>
          <a:bodyPr wrap="square" tIns="0" spcCol="3960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700" b="1" dirty="0"/>
              <a:t>• </a:t>
            </a:r>
            <a:r>
              <a:rPr lang="ko-KR" altLang="en-US" sz="1700" b="1" dirty="0" err="1"/>
              <a:t>환경성</a:t>
            </a:r>
            <a:r>
              <a:rPr lang="en-US" altLang="ko-KR" sz="1700" b="1" dirty="0"/>
              <a:t>(</a:t>
            </a:r>
            <a:r>
              <a:rPr lang="en-US" altLang="ko-KR" sz="1700" b="1" dirty="0" err="1"/>
              <a:t>Umweltbundesamt</a:t>
            </a:r>
            <a:r>
              <a:rPr lang="en-US" altLang="ko-KR" sz="1700" b="1" dirty="0"/>
              <a:t>) </a:t>
            </a:r>
            <a:r>
              <a:rPr lang="ko-KR" altLang="en-US" sz="1700" b="1" dirty="0"/>
              <a:t>산하 실내공기보건위원회 및 주보건성 </a:t>
            </a:r>
            <a:r>
              <a:rPr lang="ko-KR" altLang="en-US" sz="1700" b="1" dirty="0" err="1"/>
              <a:t>워킹그룹</a:t>
            </a:r>
            <a:endParaRPr lang="en-US" altLang="ko-KR" sz="1700" b="1" dirty="0"/>
          </a:p>
          <a:p>
            <a:pPr>
              <a:lnSpc>
                <a:spcPct val="120000"/>
              </a:lnSpc>
            </a:pPr>
            <a:r>
              <a:rPr lang="en-US" altLang="ko-KR" sz="1700" b="1" dirty="0"/>
              <a:t>  </a:t>
            </a:r>
            <a:r>
              <a:rPr lang="ko-KR" altLang="en-US" sz="1700" b="1" dirty="0"/>
              <a:t>합동의 </a:t>
            </a:r>
            <a:r>
              <a:rPr lang="en-US" altLang="ko-KR" sz="1700" b="1" dirty="0"/>
              <a:t>Ad-hoc Working group</a:t>
            </a:r>
            <a:r>
              <a:rPr lang="ko-KR" altLang="en-US" sz="1700" b="1" dirty="0"/>
              <a:t>에서 권고기준 마련 </a:t>
            </a:r>
            <a:endParaRPr lang="en-US" altLang="ko-KR" sz="1700" b="1" dirty="0"/>
          </a:p>
          <a:p>
            <a:pPr>
              <a:lnSpc>
                <a:spcPct val="120000"/>
              </a:lnSpc>
            </a:pPr>
            <a:r>
              <a:rPr lang="en-US" altLang="ko-KR" sz="1700" b="1" dirty="0"/>
              <a:t>• </a:t>
            </a:r>
            <a:r>
              <a:rPr lang="ko-KR" altLang="en-US" sz="1700" b="1" dirty="0"/>
              <a:t>총</a:t>
            </a:r>
            <a:r>
              <a:rPr lang="en-US" altLang="ko-KR" sz="1700" b="1" dirty="0"/>
              <a:t>11</a:t>
            </a:r>
            <a:r>
              <a:rPr lang="ko-KR" altLang="en-US" sz="1700" b="1" dirty="0"/>
              <a:t>개 오염물질 및 휘발성유기화합물에 대해 가이드 기준</a:t>
            </a:r>
            <a:r>
              <a:rPr lang="en-US" altLang="ko-KR" sz="1700" b="1" dirty="0"/>
              <a:t>1</a:t>
            </a:r>
          </a:p>
          <a:p>
            <a:pPr>
              <a:lnSpc>
                <a:spcPct val="120000"/>
              </a:lnSpc>
            </a:pPr>
            <a:r>
              <a:rPr lang="en-US" altLang="ko-KR" sz="1700" b="1" dirty="0"/>
              <a:t>  (</a:t>
            </a:r>
            <a:r>
              <a:rPr lang="ko-KR" altLang="en-US" sz="1700" b="1" dirty="0"/>
              <a:t>건강상 위해성에 대한 증거 미흡</a:t>
            </a:r>
            <a:r>
              <a:rPr lang="en-US" altLang="ko-KR" sz="1700" b="1" dirty="0"/>
              <a:t>)</a:t>
            </a:r>
            <a:r>
              <a:rPr lang="ko-KR" altLang="en-US" sz="1700" b="1" dirty="0"/>
              <a:t>과 가이드기준</a:t>
            </a:r>
            <a:r>
              <a:rPr lang="en-US" altLang="ko-KR" sz="1700" b="1" dirty="0"/>
              <a:t>2(</a:t>
            </a:r>
            <a:r>
              <a:rPr lang="ko-KR" altLang="en-US" sz="1700" b="1" dirty="0"/>
              <a:t>건강상 위해성 확인</a:t>
            </a:r>
            <a:r>
              <a:rPr lang="en-US" altLang="ko-KR" sz="1700" b="1" dirty="0"/>
              <a:t>)</a:t>
            </a:r>
            <a:r>
              <a:rPr lang="ko-KR" altLang="en-US" sz="1700" b="1" dirty="0"/>
              <a:t>를 </a:t>
            </a:r>
            <a:endParaRPr lang="en-US" altLang="ko-KR" sz="1700" b="1" dirty="0"/>
          </a:p>
          <a:p>
            <a:pPr>
              <a:lnSpc>
                <a:spcPct val="120000"/>
              </a:lnSpc>
            </a:pPr>
            <a:r>
              <a:rPr lang="en-US" altLang="ko-KR" sz="1700" b="1" dirty="0"/>
              <a:t>  </a:t>
            </a:r>
            <a:r>
              <a:rPr lang="ko-KR" altLang="en-US" sz="1700" b="1" dirty="0"/>
              <a:t>설정하여 운영함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7684F0A1-964B-4EBA-9E92-02CA40F9A747}"/>
              </a:ext>
            </a:extLst>
          </p:cNvPr>
          <p:cNvSpPr/>
          <p:nvPr/>
        </p:nvSpPr>
        <p:spPr>
          <a:xfrm>
            <a:off x="971600" y="4709768"/>
            <a:ext cx="8146269" cy="1615827"/>
          </a:xfrm>
          <a:prstGeom prst="rect">
            <a:avLst/>
          </a:prstGeom>
        </p:spPr>
        <p:txBody>
          <a:bodyPr wrap="square" tIns="0" spcCol="3960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700" b="1" dirty="0"/>
              <a:t>• </a:t>
            </a:r>
            <a:r>
              <a:rPr lang="ko-KR" altLang="en-US" sz="1700" b="1" dirty="0"/>
              <a:t>「</a:t>
            </a:r>
            <a:r>
              <a:rPr lang="ko-KR" altLang="en-US" sz="1700" b="1" dirty="0" err="1"/>
              <a:t>건축물의위생환경확보에관한법률」등에</a:t>
            </a:r>
            <a:r>
              <a:rPr lang="ko-KR" altLang="en-US" sz="1700" b="1" dirty="0"/>
              <a:t> 따라 </a:t>
            </a:r>
            <a:r>
              <a:rPr lang="ko-KR" altLang="en-US" sz="1700" b="1" dirty="0" err="1"/>
              <a:t>실내공기질기준</a:t>
            </a:r>
            <a:r>
              <a:rPr lang="ko-KR" altLang="en-US" sz="1700" b="1" dirty="0"/>
              <a:t> 설정</a:t>
            </a:r>
            <a:r>
              <a:rPr lang="en-US" altLang="ko-KR" sz="1700" b="1" dirty="0"/>
              <a:t>/</a:t>
            </a:r>
            <a:r>
              <a:rPr lang="ko-KR" altLang="en-US" sz="1700" b="1" dirty="0"/>
              <a:t>관리함 </a:t>
            </a:r>
            <a:endParaRPr lang="en-US" altLang="ko-KR" sz="1700" b="1" dirty="0"/>
          </a:p>
          <a:p>
            <a:pPr>
              <a:lnSpc>
                <a:spcPct val="120000"/>
              </a:lnSpc>
            </a:pPr>
            <a:r>
              <a:rPr lang="en-US" altLang="ko-KR" sz="1700" b="1" dirty="0"/>
              <a:t>• 3</a:t>
            </a:r>
            <a:r>
              <a:rPr lang="ko-KR" altLang="en-US" sz="1700" b="1" dirty="0" err="1"/>
              <a:t>천㎡이상의</a:t>
            </a:r>
            <a:r>
              <a:rPr lang="ko-KR" altLang="en-US" sz="1700" b="1" dirty="0"/>
              <a:t> 다중이용시설에 대해 일산화탄소</a:t>
            </a:r>
            <a:r>
              <a:rPr lang="en-US" altLang="ko-KR" sz="1700" b="1" dirty="0"/>
              <a:t>, </a:t>
            </a:r>
            <a:r>
              <a:rPr lang="ko-KR" altLang="en-US" sz="1700" b="1" dirty="0"/>
              <a:t>이산화탄소</a:t>
            </a:r>
            <a:r>
              <a:rPr lang="en-US" altLang="ko-KR" sz="1700" b="1" dirty="0"/>
              <a:t>, </a:t>
            </a:r>
            <a:r>
              <a:rPr lang="ko-KR" altLang="en-US" sz="1700" b="1" dirty="0" err="1"/>
              <a:t>미세먼지기준을</a:t>
            </a:r>
            <a:r>
              <a:rPr lang="ko-KR" altLang="en-US" sz="1700" b="1" dirty="0"/>
              <a:t> </a:t>
            </a:r>
            <a:endParaRPr lang="en-US" altLang="ko-KR" sz="1700" b="1" dirty="0"/>
          </a:p>
          <a:p>
            <a:pPr>
              <a:lnSpc>
                <a:spcPct val="120000"/>
              </a:lnSpc>
            </a:pPr>
            <a:r>
              <a:rPr lang="en-US" altLang="ko-KR" sz="1700" b="1" dirty="0"/>
              <a:t>  </a:t>
            </a:r>
            <a:r>
              <a:rPr lang="ko-KR" altLang="en-US" sz="1700" b="1" dirty="0"/>
              <a:t>설정하여 관리함 </a:t>
            </a:r>
            <a:endParaRPr lang="en-US" altLang="ko-KR" sz="1700" b="1" dirty="0"/>
          </a:p>
          <a:p>
            <a:pPr>
              <a:lnSpc>
                <a:spcPct val="120000"/>
              </a:lnSpc>
            </a:pPr>
            <a:r>
              <a:rPr lang="en-US" altLang="ko-KR" sz="1700" b="1" dirty="0"/>
              <a:t>• </a:t>
            </a:r>
            <a:r>
              <a:rPr lang="ko-KR" altLang="en-US" sz="1700" b="1" dirty="0"/>
              <a:t>학교의 경우</a:t>
            </a:r>
            <a:r>
              <a:rPr lang="en-US" altLang="ko-KR" sz="1700" b="1" dirty="0"/>
              <a:t>, </a:t>
            </a:r>
            <a:r>
              <a:rPr lang="ko-KR" altLang="en-US" sz="1700" b="1" dirty="0"/>
              <a:t>환경위생기준에 따라 </a:t>
            </a:r>
            <a:r>
              <a:rPr lang="ko-KR" altLang="en-US" sz="1700" b="1" dirty="0" err="1"/>
              <a:t>폼알데하이드</a:t>
            </a:r>
            <a:r>
              <a:rPr lang="en-US" altLang="ko-KR" sz="1700" b="1" dirty="0"/>
              <a:t>, PM10</a:t>
            </a:r>
            <a:r>
              <a:rPr lang="ko-KR" altLang="en-US" sz="1700" b="1" dirty="0"/>
              <a:t>등</a:t>
            </a:r>
            <a:r>
              <a:rPr lang="en-US" altLang="ko-KR" sz="1700" b="1" dirty="0"/>
              <a:t>11</a:t>
            </a:r>
            <a:r>
              <a:rPr lang="ko-KR" altLang="en-US" sz="1700" b="1" dirty="0"/>
              <a:t>종 오염물질에</a:t>
            </a:r>
            <a:endParaRPr lang="en-US" altLang="ko-KR" sz="1700" b="1" dirty="0"/>
          </a:p>
          <a:p>
            <a:pPr>
              <a:lnSpc>
                <a:spcPct val="120000"/>
              </a:lnSpc>
            </a:pPr>
            <a:r>
              <a:rPr lang="en-US" altLang="ko-KR" sz="1700" b="1" dirty="0"/>
              <a:t>  </a:t>
            </a:r>
            <a:r>
              <a:rPr lang="ko-KR" altLang="en-US" sz="1700" b="1" dirty="0"/>
              <a:t>대한 기준을 설정하여 관리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0418311A-B8F0-4EF3-92E8-303364DB2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4" y="1096187"/>
            <a:ext cx="952500" cy="66675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ECE6EAB3-3DD6-463B-A4CE-0623774BB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8" y="3139978"/>
            <a:ext cx="933450" cy="6286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D9BDDD76-3812-400F-AFA9-3A1191E64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" y="4725221"/>
            <a:ext cx="914400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768244" y="6096740"/>
            <a:ext cx="2133600" cy="276999"/>
          </a:xfrm>
        </p:spPr>
        <p:txBody>
          <a:bodyPr/>
          <a:lstStyle/>
          <a:p>
            <a:fld id="{888AB9F4-96E6-4C5F-8068-4B9C71A7656E}" type="slidenum">
              <a:rPr lang="ko-KR" altLang="en-US" b="1" smtClean="0"/>
              <a:pPr/>
              <a:t>16</a:t>
            </a:fld>
            <a:endParaRPr lang="ko-KR" altLang="en-US" b="1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7"/>
          </p:nvPr>
        </p:nvSpPr>
        <p:spPr>
          <a:xfrm>
            <a:off x="177048" y="108889"/>
            <a:ext cx="8609794" cy="1092607"/>
          </a:xfrm>
        </p:spPr>
        <p:txBody>
          <a:bodyPr/>
          <a:lstStyle/>
          <a:p>
            <a:r>
              <a:rPr smtClean="0"/>
              <a:t>파급성     </a:t>
            </a:r>
            <a:r>
              <a:rPr lang="en-US" dirty="0" smtClean="0"/>
              <a:t>5-5 </a:t>
            </a:r>
            <a:r>
              <a:rPr lang="en-US" altLang="ko-KR" dirty="0" smtClean="0"/>
              <a:t> </a:t>
            </a:r>
            <a:r>
              <a:rPr lang="ko-KR" altLang="en-US" dirty="0"/>
              <a:t>국내 기술동향 및 실내 </a:t>
            </a:r>
            <a:r>
              <a:rPr lang="ko-KR" altLang="en-US" dirty="0" err="1"/>
              <a:t>공기질</a:t>
            </a:r>
            <a:r>
              <a:rPr lang="ko-KR" altLang="en-US" dirty="0"/>
              <a:t> 관리 현황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F2C95666-E029-406A-BECF-31AD1E5B9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3" y="980728"/>
            <a:ext cx="847725" cy="60007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0E576CCA-A806-43F4-824C-1D2567D08DFA}"/>
              </a:ext>
            </a:extLst>
          </p:cNvPr>
          <p:cNvSpPr/>
          <p:nvPr/>
        </p:nvSpPr>
        <p:spPr>
          <a:xfrm>
            <a:off x="1010917" y="842139"/>
            <a:ext cx="80255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• </a:t>
            </a:r>
            <a:r>
              <a:rPr lang="ko-KR" altLang="en-US" dirty="0"/>
              <a:t>정부는 </a:t>
            </a:r>
            <a:r>
              <a:rPr lang="en-US" altLang="ko-KR" dirty="0"/>
              <a:t>2015</a:t>
            </a:r>
            <a:r>
              <a:rPr lang="ko-KR" altLang="en-US" dirty="0"/>
              <a:t>년</a:t>
            </a:r>
            <a:r>
              <a:rPr lang="en-US" altLang="ko-KR" dirty="0"/>
              <a:t>2</a:t>
            </a:r>
            <a:r>
              <a:rPr lang="ko-KR" altLang="en-US" dirty="0"/>
              <a:t>월 「</a:t>
            </a:r>
            <a:r>
              <a:rPr lang="ko-KR" altLang="en-US" dirty="0" err="1"/>
              <a:t>실내공기질관리기본계획</a:t>
            </a:r>
            <a:r>
              <a:rPr lang="en-US" altLang="ko-KR" dirty="0"/>
              <a:t>(2015~2019)</a:t>
            </a:r>
            <a:r>
              <a:rPr lang="ko-KR" altLang="en-US" dirty="0"/>
              <a:t>」을 발표하였음 </a:t>
            </a:r>
            <a:endParaRPr lang="en-US" altLang="ko-KR" dirty="0"/>
          </a:p>
          <a:p>
            <a:r>
              <a:rPr lang="en-US" altLang="ko-KR" dirty="0"/>
              <a:t>• (</a:t>
            </a:r>
            <a:r>
              <a:rPr lang="ko-KR" altLang="en-US" dirty="0"/>
              <a:t>목표</a:t>
            </a:r>
            <a:r>
              <a:rPr lang="en-US" altLang="ko-KR" dirty="0"/>
              <a:t>) 2019</a:t>
            </a:r>
            <a:r>
              <a:rPr lang="ko-KR" altLang="en-US" dirty="0"/>
              <a:t>년까지 실내공기오염도</a:t>
            </a:r>
            <a:r>
              <a:rPr lang="en-US" altLang="ko-KR" dirty="0"/>
              <a:t>10% </a:t>
            </a:r>
            <a:r>
              <a:rPr lang="ko-KR" altLang="en-US" dirty="0"/>
              <a:t>이상 저감 </a:t>
            </a:r>
            <a:endParaRPr lang="en-US" altLang="ko-KR" dirty="0"/>
          </a:p>
          <a:p>
            <a:r>
              <a:rPr lang="en-US" altLang="ko-KR" dirty="0"/>
              <a:t>• </a:t>
            </a:r>
            <a:r>
              <a:rPr lang="ko-KR" altLang="en-US" dirty="0"/>
              <a:t>향후</a:t>
            </a:r>
            <a:r>
              <a:rPr lang="en-US" altLang="ko-KR" dirty="0"/>
              <a:t>5</a:t>
            </a:r>
            <a:r>
              <a:rPr lang="ko-KR" altLang="en-US" dirty="0"/>
              <a:t>년간 </a:t>
            </a:r>
            <a:r>
              <a:rPr lang="en-US" altLang="ko-KR" dirty="0"/>
              <a:t>(2015</a:t>
            </a:r>
            <a:r>
              <a:rPr lang="ko-KR" altLang="en-US" dirty="0"/>
              <a:t>년</a:t>
            </a:r>
            <a:r>
              <a:rPr lang="en-US" altLang="ko-KR" dirty="0"/>
              <a:t>~2019</a:t>
            </a:r>
            <a:r>
              <a:rPr lang="ko-KR" altLang="en-US" dirty="0"/>
              <a:t>년</a:t>
            </a:r>
            <a:r>
              <a:rPr lang="en-US" altLang="ko-KR" dirty="0"/>
              <a:t>) </a:t>
            </a:r>
            <a:r>
              <a:rPr lang="ko-KR" altLang="en-US" dirty="0" err="1"/>
              <a:t>실내공기질관리</a:t>
            </a:r>
            <a:r>
              <a:rPr lang="ko-KR" altLang="en-US" dirty="0"/>
              <a:t> 정책에 총 </a:t>
            </a:r>
            <a:r>
              <a:rPr lang="en-US" altLang="ko-KR" dirty="0"/>
              <a:t>425</a:t>
            </a:r>
            <a:r>
              <a:rPr lang="ko-KR" altLang="en-US" dirty="0"/>
              <a:t>억원 소요 전망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="" xmlns:a16="http://schemas.microsoft.com/office/drawing/2014/main" id="{3DC14487-5BE5-48B7-9874-22CA3BA452AB}"/>
              </a:ext>
            </a:extLst>
          </p:cNvPr>
          <p:cNvSpPr/>
          <p:nvPr/>
        </p:nvSpPr>
        <p:spPr bwMode="auto">
          <a:xfrm>
            <a:off x="323528" y="1917302"/>
            <a:ext cx="847725" cy="92333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9050"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r>
              <a:rPr lang="en-US" altLang="ko-KR" b="1">
                <a:solidFill>
                  <a:schemeClr val="bg1"/>
                </a:solidFill>
              </a:rPr>
              <a:t>4</a:t>
            </a:r>
            <a:r>
              <a:rPr lang="ko-KR" altLang="en-US" b="1" dirty="0" err="1">
                <a:solidFill>
                  <a:schemeClr val="bg1"/>
                </a:solidFill>
              </a:rPr>
              <a:t>대분야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="" xmlns:a16="http://schemas.microsoft.com/office/drawing/2014/main" id="{2C8FEA6B-632D-4CDB-8B72-EFD79B85E0F1}"/>
              </a:ext>
            </a:extLst>
          </p:cNvPr>
          <p:cNvSpPr/>
          <p:nvPr/>
        </p:nvSpPr>
        <p:spPr bwMode="auto">
          <a:xfrm>
            <a:off x="323528" y="2903811"/>
            <a:ext cx="847725" cy="3192929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9050"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r>
              <a:rPr lang="ko-KR" altLang="en-US" b="1" dirty="0">
                <a:solidFill>
                  <a:schemeClr val="bg1"/>
                </a:solidFill>
              </a:rPr>
              <a:t>중점</a:t>
            </a:r>
            <a:endParaRPr lang="en-US" altLang="ko-KR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ko-KR" altLang="en-US" b="1" dirty="0">
                <a:solidFill>
                  <a:schemeClr val="bg1"/>
                </a:solidFill>
              </a:rPr>
              <a:t>추진</a:t>
            </a:r>
            <a:endParaRPr lang="en-US" altLang="ko-KR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ko-KR" altLang="en-US" b="1" dirty="0">
                <a:solidFill>
                  <a:schemeClr val="bg1"/>
                </a:solidFill>
              </a:rPr>
              <a:t>과제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="" xmlns:a16="http://schemas.microsoft.com/office/drawing/2014/main" id="{2F2EF011-9F52-44F1-A2E9-6D64DDB3B186}"/>
              </a:ext>
            </a:extLst>
          </p:cNvPr>
          <p:cNvSpPr/>
          <p:nvPr/>
        </p:nvSpPr>
        <p:spPr bwMode="auto">
          <a:xfrm>
            <a:off x="1267817" y="1917302"/>
            <a:ext cx="1720007" cy="92333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9050"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r>
              <a:rPr lang="ko-KR" altLang="en-US" sz="1600" b="1" dirty="0">
                <a:solidFill>
                  <a:schemeClr val="bg1"/>
                </a:solidFill>
              </a:rPr>
              <a:t>신규오염물질</a:t>
            </a:r>
            <a:endParaRPr lang="en-US" altLang="ko-KR" sz="16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ko-KR" altLang="en-US" sz="1600" b="1" dirty="0">
                <a:solidFill>
                  <a:schemeClr val="bg1"/>
                </a:solidFill>
              </a:rPr>
              <a:t>관리체계 마련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="" xmlns:a16="http://schemas.microsoft.com/office/drawing/2014/main" id="{1FEF730B-0D95-4ACF-9778-9B8C1D79C6F4}"/>
              </a:ext>
            </a:extLst>
          </p:cNvPr>
          <p:cNvSpPr/>
          <p:nvPr/>
        </p:nvSpPr>
        <p:spPr bwMode="auto">
          <a:xfrm>
            <a:off x="1267817" y="2903811"/>
            <a:ext cx="1720007" cy="3192929"/>
          </a:xfrm>
          <a:prstGeom prst="roundRect">
            <a:avLst/>
          </a:prstGeom>
          <a:solidFill>
            <a:schemeClr val="bg1"/>
          </a:solidFill>
          <a:ln w="19050"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1.</a:t>
            </a:r>
            <a:r>
              <a:rPr lang="ko-KR" altLang="en-US" sz="1400" b="1" dirty="0">
                <a:solidFill>
                  <a:schemeClr val="tx1"/>
                </a:solidFill>
              </a:rPr>
              <a:t>미세먼지 관리 강화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2.</a:t>
            </a:r>
            <a:r>
              <a:rPr lang="ko-KR" altLang="en-US" sz="1400" b="1" dirty="0" err="1">
                <a:solidFill>
                  <a:schemeClr val="tx1"/>
                </a:solidFill>
              </a:rPr>
              <a:t>실내라돈</a:t>
            </a:r>
            <a:r>
              <a:rPr lang="ko-KR" altLang="en-US" sz="1400" b="1" dirty="0">
                <a:solidFill>
                  <a:schemeClr val="tx1"/>
                </a:solidFill>
              </a:rPr>
              <a:t> 저감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3.</a:t>
            </a:r>
            <a:r>
              <a:rPr lang="ko-KR" altLang="en-US" sz="1400" b="1" dirty="0">
                <a:solidFill>
                  <a:schemeClr val="tx1"/>
                </a:solidFill>
              </a:rPr>
              <a:t>미생물</a:t>
            </a:r>
            <a:r>
              <a:rPr lang="en-US" altLang="ko-KR" sz="1400" b="1" dirty="0">
                <a:solidFill>
                  <a:schemeClr val="tx1"/>
                </a:solidFill>
              </a:rPr>
              <a:t>(</a:t>
            </a:r>
            <a:r>
              <a:rPr lang="ko-KR" altLang="en-US" sz="1400" b="1" dirty="0">
                <a:solidFill>
                  <a:schemeClr val="tx1"/>
                </a:solidFill>
              </a:rPr>
              <a:t>곰팡이</a:t>
            </a:r>
            <a:r>
              <a:rPr lang="en-US" altLang="ko-KR" sz="1400" b="1" dirty="0">
                <a:solidFill>
                  <a:schemeClr val="tx1"/>
                </a:solidFill>
              </a:rPr>
              <a:t>)</a:t>
            </a:r>
            <a:r>
              <a:rPr lang="ko-KR" altLang="en-US" sz="1400" b="1" dirty="0">
                <a:solidFill>
                  <a:schemeClr val="tx1"/>
                </a:solidFill>
              </a:rPr>
              <a:t>관리체계 구축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4.</a:t>
            </a:r>
            <a:r>
              <a:rPr lang="ko-KR" altLang="en-US" sz="1400" b="1" dirty="0">
                <a:solidFill>
                  <a:schemeClr val="tx1"/>
                </a:solidFill>
              </a:rPr>
              <a:t>실내금연 관리 강화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="" xmlns:a16="http://schemas.microsoft.com/office/drawing/2014/main" id="{5DFD776C-4D4A-4F3C-94D9-6F5D5CE963A1}"/>
              </a:ext>
            </a:extLst>
          </p:cNvPr>
          <p:cNvSpPr/>
          <p:nvPr/>
        </p:nvSpPr>
        <p:spPr bwMode="auto">
          <a:xfrm>
            <a:off x="3084388" y="1917302"/>
            <a:ext cx="1720007" cy="92333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9050"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r>
              <a:rPr lang="ko-KR" altLang="en-US" sz="1600" b="1" dirty="0">
                <a:solidFill>
                  <a:schemeClr val="bg1"/>
                </a:solidFill>
              </a:rPr>
              <a:t>실내오염원</a:t>
            </a:r>
            <a:endParaRPr lang="en-US" altLang="ko-KR" sz="16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ko-KR" altLang="en-US" sz="1600" b="1" dirty="0">
                <a:solidFill>
                  <a:schemeClr val="bg1"/>
                </a:solidFill>
              </a:rPr>
              <a:t>사전 예방 관리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="" xmlns:a16="http://schemas.microsoft.com/office/drawing/2014/main" id="{D16B0937-78F3-4F9F-8E08-2467E2364BB0}"/>
              </a:ext>
            </a:extLst>
          </p:cNvPr>
          <p:cNvSpPr/>
          <p:nvPr/>
        </p:nvSpPr>
        <p:spPr bwMode="auto">
          <a:xfrm>
            <a:off x="3084388" y="2903811"/>
            <a:ext cx="1720007" cy="3192929"/>
          </a:xfrm>
          <a:prstGeom prst="roundRect">
            <a:avLst/>
          </a:prstGeom>
          <a:solidFill>
            <a:schemeClr val="bg1"/>
          </a:solidFill>
          <a:ln w="19050"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1.</a:t>
            </a:r>
            <a:r>
              <a:rPr lang="ko-KR" altLang="en-US" sz="1400" b="1" dirty="0">
                <a:solidFill>
                  <a:schemeClr val="tx1"/>
                </a:solidFill>
              </a:rPr>
              <a:t>건축자재 사전 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예방관리 강화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2. </a:t>
            </a:r>
            <a:r>
              <a:rPr lang="ko-KR" altLang="en-US" sz="1400" b="1" dirty="0" err="1">
                <a:solidFill>
                  <a:schemeClr val="tx1"/>
                </a:solidFill>
              </a:rPr>
              <a:t>목질판상제품</a:t>
            </a:r>
            <a:r>
              <a:rPr lang="ko-KR" altLang="en-US" sz="1400" b="1" dirty="0">
                <a:solidFill>
                  <a:schemeClr val="tx1"/>
                </a:solidFill>
              </a:rPr>
              <a:t> 관리기반 마련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3. </a:t>
            </a:r>
            <a:r>
              <a:rPr lang="ko-KR" altLang="en-US" sz="1400" b="1" dirty="0">
                <a:solidFill>
                  <a:schemeClr val="tx1"/>
                </a:solidFill>
              </a:rPr>
              <a:t>대중교통차량 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내장재 관리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4. </a:t>
            </a:r>
            <a:r>
              <a:rPr lang="ko-KR" altLang="en-US" sz="1400" b="1" dirty="0">
                <a:solidFill>
                  <a:schemeClr val="tx1"/>
                </a:solidFill>
              </a:rPr>
              <a:t>환기설비 유지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관리체계 강화</a:t>
            </a:r>
            <a:endParaRPr lang="en-US" altLang="ko-KR" sz="1400" b="1" dirty="0">
              <a:solidFill>
                <a:schemeClr val="tx1"/>
              </a:solidFill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="" xmlns:a16="http://schemas.microsoft.com/office/drawing/2014/main" id="{ECD32C06-9E11-4F2B-8177-DF72A26F597F}"/>
              </a:ext>
            </a:extLst>
          </p:cNvPr>
          <p:cNvSpPr/>
          <p:nvPr/>
        </p:nvSpPr>
        <p:spPr bwMode="auto">
          <a:xfrm>
            <a:off x="4899298" y="1917302"/>
            <a:ext cx="2116051" cy="92333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9050"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r>
              <a:rPr lang="ko-KR" altLang="en-US" sz="1600" b="1" dirty="0">
                <a:solidFill>
                  <a:schemeClr val="bg1"/>
                </a:solidFill>
              </a:rPr>
              <a:t>관리체계</a:t>
            </a:r>
            <a:endParaRPr lang="en-US" altLang="ko-KR" sz="16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ko-KR" altLang="en-US" sz="1600" b="1" dirty="0">
                <a:solidFill>
                  <a:schemeClr val="bg1"/>
                </a:solidFill>
              </a:rPr>
              <a:t>합리적 개편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="" xmlns:a16="http://schemas.microsoft.com/office/drawing/2014/main" id="{39CC689A-0939-4BA7-B9B6-53562BBC18D8}"/>
              </a:ext>
            </a:extLst>
          </p:cNvPr>
          <p:cNvSpPr/>
          <p:nvPr/>
        </p:nvSpPr>
        <p:spPr bwMode="auto">
          <a:xfrm>
            <a:off x="4899298" y="2903811"/>
            <a:ext cx="2116051" cy="3192929"/>
          </a:xfrm>
          <a:prstGeom prst="roundRect">
            <a:avLst/>
          </a:prstGeom>
          <a:solidFill>
            <a:schemeClr val="bg1"/>
          </a:solidFill>
          <a:ln w="19050"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1.</a:t>
            </a:r>
            <a:r>
              <a:rPr lang="ko-KR" altLang="en-US" sz="1400" b="1" dirty="0">
                <a:solidFill>
                  <a:schemeClr val="tx1"/>
                </a:solidFill>
              </a:rPr>
              <a:t>다중이용시설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관리 합리화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2. </a:t>
            </a:r>
            <a:r>
              <a:rPr lang="ko-KR" altLang="en-US" sz="1400" b="1" dirty="0" err="1">
                <a:solidFill>
                  <a:schemeClr val="tx1"/>
                </a:solidFill>
              </a:rPr>
              <a:t>공기질</a:t>
            </a:r>
            <a:r>
              <a:rPr lang="ko-KR" altLang="en-US" sz="1400" b="1" dirty="0">
                <a:solidFill>
                  <a:schemeClr val="tx1"/>
                </a:solidFill>
              </a:rPr>
              <a:t> 관리기준 합리적 조정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3. </a:t>
            </a:r>
            <a:r>
              <a:rPr lang="ko-KR" altLang="en-US" sz="1400" b="1" dirty="0">
                <a:solidFill>
                  <a:schemeClr val="tx1"/>
                </a:solidFill>
              </a:rPr>
              <a:t>신축공동주택 등 주택 관리 강화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4. </a:t>
            </a:r>
            <a:r>
              <a:rPr lang="ko-KR" altLang="en-US" sz="1400" b="1" dirty="0">
                <a:solidFill>
                  <a:schemeClr val="tx1"/>
                </a:solidFill>
              </a:rPr>
              <a:t>대중교통차량 관리 개선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5. </a:t>
            </a:r>
            <a:r>
              <a:rPr lang="ko-KR" altLang="en-US" sz="1400" b="1" dirty="0">
                <a:solidFill>
                  <a:schemeClr val="tx1"/>
                </a:solidFill>
              </a:rPr>
              <a:t>학교 사무실 등의 실내공기질 관리</a:t>
            </a:r>
            <a:endParaRPr lang="en-US" altLang="ko-KR" sz="1400" b="1" dirty="0">
              <a:solidFill>
                <a:schemeClr val="tx1"/>
              </a:solidFill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="" xmlns:a16="http://schemas.microsoft.com/office/drawing/2014/main" id="{B4341EA3-A805-472F-B8CF-9E99DB9624EA}"/>
              </a:ext>
            </a:extLst>
          </p:cNvPr>
          <p:cNvSpPr/>
          <p:nvPr/>
        </p:nvSpPr>
        <p:spPr bwMode="auto">
          <a:xfrm>
            <a:off x="7118113" y="1917302"/>
            <a:ext cx="1862693" cy="92333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9050"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r>
              <a:rPr lang="ko-KR" altLang="en-US" sz="1600" b="1" dirty="0">
                <a:solidFill>
                  <a:schemeClr val="bg1"/>
                </a:solidFill>
              </a:rPr>
              <a:t>건강영향</a:t>
            </a:r>
            <a:endParaRPr lang="en-US" altLang="ko-KR" sz="16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ko-KR" altLang="en-US" sz="1600" b="1" dirty="0">
                <a:solidFill>
                  <a:schemeClr val="bg1"/>
                </a:solidFill>
              </a:rPr>
              <a:t>사전관리</a:t>
            </a:r>
            <a:endParaRPr lang="en-US" altLang="ko-KR" sz="1600" b="1" dirty="0">
              <a:solidFill>
                <a:schemeClr val="bg1"/>
              </a:solidFill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="" xmlns:a16="http://schemas.microsoft.com/office/drawing/2014/main" id="{BD206961-AE1B-4B2C-872D-15D420C93A3F}"/>
              </a:ext>
            </a:extLst>
          </p:cNvPr>
          <p:cNvSpPr/>
          <p:nvPr/>
        </p:nvSpPr>
        <p:spPr bwMode="auto">
          <a:xfrm>
            <a:off x="7118113" y="2903811"/>
            <a:ext cx="1862693" cy="3192929"/>
          </a:xfrm>
          <a:prstGeom prst="roundRect">
            <a:avLst/>
          </a:prstGeom>
          <a:solidFill>
            <a:schemeClr val="bg1"/>
          </a:solidFill>
          <a:ln w="19050"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1.</a:t>
            </a:r>
            <a:r>
              <a:rPr lang="ko-KR" altLang="en-US" sz="1400" b="1" dirty="0">
                <a:solidFill>
                  <a:schemeClr val="tx1"/>
                </a:solidFill>
              </a:rPr>
              <a:t>환경성질환 관리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2. </a:t>
            </a:r>
            <a:r>
              <a:rPr lang="ko-KR" altLang="en-US" sz="1400" b="1" dirty="0">
                <a:solidFill>
                  <a:schemeClr val="tx1"/>
                </a:solidFill>
              </a:rPr>
              <a:t>생활용품의 실내 오염관리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3. </a:t>
            </a:r>
            <a:r>
              <a:rPr lang="ko-KR" altLang="en-US" sz="1400" b="1" dirty="0">
                <a:solidFill>
                  <a:schemeClr val="tx1"/>
                </a:solidFill>
              </a:rPr>
              <a:t>실내공기질 평가 예측기법 개발</a:t>
            </a:r>
            <a:endParaRPr lang="en-US" altLang="ko-K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2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기존</a:t>
            </a:r>
            <a:r>
              <a:rPr lang="en-US" altLang="ko-KR" dirty="0" smtClean="0"/>
              <a:t> </a:t>
            </a:r>
            <a:r>
              <a:rPr lang="ko-KR" altLang="en-US" dirty="0" smtClean="0"/>
              <a:t>제품과 비교 시험</a:t>
            </a:r>
            <a:endParaRPr lang="ko-KR" altLang="en-US" dirty="0"/>
          </a:p>
        </p:txBody>
      </p:sp>
      <p:pic>
        <p:nvPicPr>
          <p:cNvPr id="13" name="내용 개체 틀 12" descr="시험성적서 CT 18-029725-p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5643602"/>
          </a:xfrm>
        </p:spPr>
      </p:pic>
      <p:sp>
        <p:nvSpPr>
          <p:cNvPr id="6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B9F4-96E6-4C5F-8068-4B9C71A7656E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B9F4-96E6-4C5F-8068-4B9C71A7656E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7"/>
          </p:nvPr>
        </p:nvSpPr>
        <p:spPr>
          <a:xfrm>
            <a:off x="-180528" y="44624"/>
            <a:ext cx="9324528" cy="592470"/>
          </a:xfrm>
        </p:spPr>
        <p:txBody>
          <a:bodyPr/>
          <a:lstStyle/>
          <a:p>
            <a:r>
              <a:rPr lang="en-US" altLang="ko-KR" dirty="0" smtClean="0"/>
              <a:t>   </a:t>
            </a:r>
            <a:r>
              <a:rPr smtClean="0"/>
              <a:t>경제성     </a:t>
            </a:r>
            <a:r>
              <a:rPr lang="en-US" dirty="0" smtClean="0"/>
              <a:t>6-2  </a:t>
            </a:r>
            <a:r>
              <a:rPr smtClean="0"/>
              <a:t>온풍기 가동시간 약 </a:t>
            </a:r>
            <a:r>
              <a:rPr lang="en-US" dirty="0" smtClean="0"/>
              <a:t>30% </a:t>
            </a:r>
            <a:r>
              <a:rPr smtClean="0"/>
              <a:t>단축</a:t>
            </a:r>
            <a:r>
              <a:rPr lang="en-US" dirty="0" smtClean="0"/>
              <a:t>(</a:t>
            </a:r>
            <a:r>
              <a:rPr smtClean="0"/>
              <a:t>에너지 절약</a:t>
            </a:r>
            <a:r>
              <a:rPr lang="en-US" dirty="0" smtClean="0"/>
              <a:t>)</a:t>
            </a:r>
            <a:r>
              <a:rPr smtClean="0"/>
              <a:t>   </a:t>
            </a:r>
            <a:endParaRPr lang="ko-KR" altLang="en-US" dirty="0"/>
          </a:p>
        </p:txBody>
      </p:sp>
      <p:pic>
        <p:nvPicPr>
          <p:cNvPr id="5" name="그림 4" descr="에너지 절감 비교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7880434" cy="50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KCL</a:t>
            </a:r>
            <a:r>
              <a:rPr lang="ko-KR" altLang="en-US" dirty="0" smtClean="0"/>
              <a:t>한국건설생활환경시험연구원</a:t>
            </a:r>
            <a:endParaRPr lang="ko-KR" altLang="en-US" dirty="0"/>
          </a:p>
        </p:txBody>
      </p:sp>
      <p:pic>
        <p:nvPicPr>
          <p:cNvPr id="10" name="내용 개체 틀 9" descr="시험성적서 CT 18-029725-p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214422"/>
            <a:ext cx="3571900" cy="4911741"/>
          </a:xfrm>
        </p:spPr>
      </p:pic>
      <p:pic>
        <p:nvPicPr>
          <p:cNvPr id="11" name="내용 개체 틀 10" descr="시험성적서 CT 18-029725-p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214422"/>
            <a:ext cx="3571899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B9F4-96E6-4C5F-8068-4B9C71A7656E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7"/>
          </p:nvPr>
        </p:nvSpPr>
        <p:spPr>
          <a:xfrm>
            <a:off x="467544" y="785794"/>
            <a:ext cx="8434503" cy="64294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altLang="en-US" sz="2800" dirty="0">
                <a:solidFill>
                  <a:schemeClr val="tx1"/>
                </a:solidFill>
              </a:rPr>
              <a:t> </a:t>
            </a:r>
            <a:r>
              <a:rPr lang="ko-KR" altLang="en-US" sz="2800" dirty="0">
                <a:solidFill>
                  <a:schemeClr val="tx1"/>
                </a:solidFill>
              </a:rPr>
              <a:t>목차</a:t>
            </a:r>
            <a:endParaRPr lang="en-US" altLang="ko-KR" sz="2800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rgbClr val="FFFF00"/>
                </a:solidFill>
              </a:rPr>
              <a:t>          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  </a:t>
            </a:r>
            <a:endParaRPr lang="ko-KR" altLang="en-US" sz="3200" b="1" dirty="0">
              <a:solidFill>
                <a:srgbClr val="FFFF00"/>
              </a:solidFill>
            </a:endParaRPr>
          </a:p>
        </p:txBody>
      </p:sp>
      <p:pic>
        <p:nvPicPr>
          <p:cNvPr id="6" name="그림 5" descr="2- 신기술 발표자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0" y="0"/>
            <a:ext cx="91010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시험성적서 CT 18-029725-p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2844" y="428604"/>
            <a:ext cx="8858312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시험성적서 CT 18-029725-p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84609" y="1357298"/>
            <a:ext cx="3330201" cy="4768865"/>
          </a:xfrm>
        </p:spPr>
      </p:pic>
      <p:pic>
        <p:nvPicPr>
          <p:cNvPr id="6" name="내용 개체 틀 5" descr="시험성적서 CT 18-029725-p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357298"/>
            <a:ext cx="3322915" cy="4768865"/>
          </a:xfrm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KCL</a:t>
            </a:r>
            <a:r>
              <a:rPr lang="ko-KR" altLang="en-US" dirty="0" smtClean="0"/>
              <a:t>한국건설생활환경시험연구원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ko-KR" dirty="0" smtClean="0"/>
              <a:t>7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7"/>
          </p:nvPr>
        </p:nvSpPr>
        <p:spPr>
          <a:xfrm>
            <a:off x="3455876" y="1160748"/>
            <a:ext cx="4896544" cy="804387"/>
          </a:xfrm>
        </p:spPr>
        <p:txBody>
          <a:bodyPr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경영성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8" name="그림 7" descr="006_airchange AC-40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06" y="2544696"/>
            <a:ext cx="2027253" cy="4313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 hidden="1"/>
          <p:cNvSpPr>
            <a:spLocks noGrp="1"/>
          </p:cNvSpPr>
          <p:nvPr>
            <p:ph type="sldNum" sz="quarter" idx="12"/>
          </p:nvPr>
        </p:nvSpPr>
        <p:spPr>
          <a:xfrm>
            <a:off x="6768244" y="6495147"/>
            <a:ext cx="2133600" cy="246221"/>
          </a:xfrm>
        </p:spPr>
        <p:txBody>
          <a:bodyPr/>
          <a:lstStyle/>
          <a:p>
            <a:fld id="{888AB9F4-96E6-4C5F-8068-4B9C71A7656E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3" name="텍스트 개체 틀 2" hidden="1"/>
          <p:cNvSpPr>
            <a:spLocks noGrp="1"/>
          </p:cNvSpPr>
          <p:nvPr>
            <p:ph type="body" sz="quarter" idx="17"/>
          </p:nvPr>
        </p:nvSpPr>
        <p:spPr>
          <a:xfrm>
            <a:off x="-180528" y="44624"/>
            <a:ext cx="8400669" cy="592470"/>
          </a:xfrm>
        </p:spPr>
        <p:txBody>
          <a:bodyPr/>
          <a:lstStyle/>
          <a:p>
            <a:r>
              <a:rPr lang="en-US" altLang="ko-KR" dirty="0"/>
              <a:t>   3-2 SWOT</a:t>
            </a:r>
            <a:r>
              <a:rPr lang="ko-KR" altLang="en-US" dirty="0"/>
              <a:t>분석</a:t>
            </a:r>
            <a:r>
              <a:rPr dirty="0"/>
              <a:t> </a:t>
            </a:r>
            <a:endParaRPr lang="ko-KR" altLang="en-US" dirty="0"/>
          </a:p>
        </p:txBody>
      </p:sp>
      <p:pic>
        <p:nvPicPr>
          <p:cNvPr id="1026" name="Picture 2" descr="https://s3.envato.com/files/211372115/005.JPG">
            <a:extLst>
              <a:ext uri="{FF2B5EF4-FFF2-40B4-BE49-F238E27FC236}">
                <a16:creationId xmlns="" xmlns:a16="http://schemas.microsoft.com/office/drawing/2014/main" id="{ADEB53CC-12B9-4497-AA3F-6A2E98DFB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96" t="26093" r="8796" b="8356"/>
          <a:stretch/>
        </p:blipFill>
        <p:spPr bwMode="auto">
          <a:xfrm>
            <a:off x="971600" y="908720"/>
            <a:ext cx="720080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21CB1A55-A3CA-4FDB-A9F5-9C6C0B4F68E0}"/>
              </a:ext>
            </a:extLst>
          </p:cNvPr>
          <p:cNvSpPr/>
          <p:nvPr/>
        </p:nvSpPr>
        <p:spPr>
          <a:xfrm>
            <a:off x="179512" y="2142581"/>
            <a:ext cx="2808312" cy="4127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latin typeface="+mj-ea"/>
            </a:endParaRPr>
          </a:p>
        </p:txBody>
      </p:sp>
      <p:sp>
        <p:nvSpPr>
          <p:cNvPr id="15" name="텍스트 개체 틀 2">
            <a:extLst>
              <a:ext uri="{FF2B5EF4-FFF2-40B4-BE49-F238E27FC236}">
                <a16:creationId xmlns="" xmlns:a16="http://schemas.microsoft.com/office/drawing/2014/main" id="{57E0883E-4246-4629-84A1-07A4EDAFC608}"/>
              </a:ext>
            </a:extLst>
          </p:cNvPr>
          <p:cNvSpPr txBox="1">
            <a:spLocks/>
          </p:cNvSpPr>
          <p:nvPr/>
        </p:nvSpPr>
        <p:spPr>
          <a:xfrm>
            <a:off x="-28128" y="124764"/>
            <a:ext cx="8400669" cy="59247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1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   </a:t>
            </a:r>
            <a:r>
              <a:rPr smtClean="0"/>
              <a:t>경영성       </a:t>
            </a:r>
            <a:r>
              <a:rPr lang="en-US" dirty="0" smtClean="0"/>
              <a:t>7-1.  </a:t>
            </a:r>
            <a:r>
              <a:rPr lang="en-US" altLang="ko-KR" dirty="0" smtClean="0"/>
              <a:t> </a:t>
            </a:r>
            <a:r>
              <a:rPr lang="en-US" altLang="ko-KR" dirty="0"/>
              <a:t>SWOT</a:t>
            </a:r>
            <a:r>
              <a:rPr lang="ko-KR" altLang="en-US" dirty="0"/>
              <a:t>분석 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CC5F224A-3126-4800-9263-76F3F62999AE}"/>
              </a:ext>
            </a:extLst>
          </p:cNvPr>
          <p:cNvSpPr/>
          <p:nvPr/>
        </p:nvSpPr>
        <p:spPr>
          <a:xfrm>
            <a:off x="6129498" y="4773332"/>
            <a:ext cx="184731" cy="41274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ko-KR" dirty="0">
              <a:solidFill>
                <a:srgbClr val="1A1A1A"/>
              </a:solidFill>
              <a:latin typeface="맑은 고딕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="" xmlns:a16="http://schemas.microsoft.com/office/drawing/2014/main" id="{4DC5D740-C316-4A61-A1B4-5255EAD24352}"/>
              </a:ext>
            </a:extLst>
          </p:cNvPr>
          <p:cNvSpPr/>
          <p:nvPr/>
        </p:nvSpPr>
        <p:spPr bwMode="auto">
          <a:xfrm>
            <a:off x="6074319" y="4796434"/>
            <a:ext cx="3012872" cy="136743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solidFill>
                  <a:srgbClr val="1A1A1A"/>
                </a:solidFill>
                <a:latin typeface="맑은 고딕" pitchFamily="50" charset="-127"/>
              </a:rPr>
              <a:t>1. </a:t>
            </a:r>
            <a:r>
              <a:rPr kumimoji="1" lang="ko-KR" altLang="en-US" sz="1600" dirty="0">
                <a:solidFill>
                  <a:srgbClr val="1A1A1A"/>
                </a:solidFill>
                <a:latin typeface="맑은 고딕" pitchFamily="50" charset="-127"/>
              </a:rPr>
              <a:t>기존 시스템의 장벽이 높음</a:t>
            </a:r>
            <a:endParaRPr kumimoji="1" lang="en-US" altLang="ko-KR" sz="1600" dirty="0">
              <a:solidFill>
                <a:srgbClr val="1A1A1A"/>
              </a:solidFill>
              <a:latin typeface="맑은 고딕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90273862-D032-4E8C-ACF6-61B930AFB5F8}"/>
              </a:ext>
            </a:extLst>
          </p:cNvPr>
          <p:cNvSpPr/>
          <p:nvPr/>
        </p:nvSpPr>
        <p:spPr bwMode="auto">
          <a:xfrm>
            <a:off x="6074319" y="2061566"/>
            <a:ext cx="3012872" cy="137947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solidFill>
                  <a:srgbClr val="1A1A1A"/>
                </a:solidFill>
                <a:latin typeface="맑은 고딕" pitchFamily="50" charset="-127"/>
              </a:rPr>
              <a:t>1. </a:t>
            </a:r>
            <a:r>
              <a:rPr kumimoji="1" lang="ko-KR" altLang="en-US" sz="1600" dirty="0">
                <a:solidFill>
                  <a:srgbClr val="1A1A1A"/>
                </a:solidFill>
                <a:latin typeface="맑은 고딕" pitchFamily="50" charset="-127"/>
              </a:rPr>
              <a:t>실내공기질 관리법으로 새로 건축하는 법정 건물에 의무적 설치</a:t>
            </a:r>
            <a:endParaRPr kumimoji="1" lang="en-US" altLang="ko-KR" sz="1600" dirty="0">
              <a:solidFill>
                <a:srgbClr val="1A1A1A"/>
              </a:solidFill>
              <a:latin typeface="맑은 고딕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4D4B1764-2801-472A-85EA-34FB24804B88}"/>
              </a:ext>
            </a:extLst>
          </p:cNvPr>
          <p:cNvSpPr/>
          <p:nvPr/>
        </p:nvSpPr>
        <p:spPr bwMode="auto">
          <a:xfrm>
            <a:off x="107504" y="2073602"/>
            <a:ext cx="2937127" cy="136743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solidFill>
                  <a:schemeClr val="tx1"/>
                </a:solidFill>
                <a:latin typeface="+mj-ea"/>
              </a:rPr>
              <a:t>1. </a:t>
            </a:r>
            <a:r>
              <a:rPr kumimoji="1" lang="ko-KR" altLang="en-US" sz="1600" dirty="0">
                <a:solidFill>
                  <a:schemeClr val="tx1"/>
                </a:solidFill>
                <a:latin typeface="+mj-ea"/>
              </a:rPr>
              <a:t>공기순환기 보다</a:t>
            </a:r>
            <a:r>
              <a:rPr kumimoji="1" lang="en-US" altLang="ko-KR" sz="1600" dirty="0">
                <a:solidFill>
                  <a:schemeClr val="tx1"/>
                </a:solidFill>
                <a:latin typeface="+mj-ea"/>
              </a:rPr>
              <a:t> </a:t>
            </a:r>
            <a:r>
              <a:rPr kumimoji="1" lang="ko-KR" altLang="en-US" sz="1600" dirty="0">
                <a:solidFill>
                  <a:schemeClr val="tx1"/>
                </a:solidFill>
                <a:latin typeface="+mj-ea"/>
              </a:rPr>
              <a:t>경제성</a:t>
            </a:r>
            <a:r>
              <a:rPr kumimoji="1" lang="en-US" altLang="ko-KR" sz="1600" dirty="0">
                <a:solidFill>
                  <a:schemeClr val="tx1"/>
                </a:solidFill>
                <a:latin typeface="+mj-ea"/>
              </a:rPr>
              <a:t>,</a:t>
            </a:r>
            <a:r>
              <a:rPr kumimoji="1" lang="ko-KR" altLang="en-US" sz="1600" dirty="0">
                <a:solidFill>
                  <a:schemeClr val="tx1"/>
                </a:solidFill>
                <a:latin typeface="+mj-ea"/>
              </a:rPr>
              <a:t> </a:t>
            </a:r>
            <a:endParaRPr kumimoji="1" lang="en-US" altLang="ko-KR" sz="1600" dirty="0">
              <a:solidFill>
                <a:schemeClr val="tx1"/>
              </a:solidFill>
              <a:latin typeface="+mj-ea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solidFill>
                  <a:schemeClr val="tx1"/>
                </a:solidFill>
                <a:latin typeface="+mj-ea"/>
              </a:rPr>
              <a:t>   </a:t>
            </a:r>
            <a:r>
              <a:rPr kumimoji="1" lang="ko-KR" altLang="en-US" sz="1600" dirty="0">
                <a:solidFill>
                  <a:schemeClr val="tx1"/>
                </a:solidFill>
                <a:latin typeface="+mj-ea"/>
              </a:rPr>
              <a:t>편리성</a:t>
            </a:r>
            <a:r>
              <a:rPr kumimoji="1" lang="en-US" altLang="ko-KR" sz="1600" dirty="0">
                <a:solidFill>
                  <a:schemeClr val="tx1"/>
                </a:solidFill>
                <a:latin typeface="+mj-ea"/>
              </a:rPr>
              <a:t> </a:t>
            </a: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solidFill>
                  <a:schemeClr val="tx1"/>
                </a:solidFill>
                <a:latin typeface="+mj-ea"/>
              </a:rPr>
              <a:t>2. </a:t>
            </a:r>
            <a:r>
              <a:rPr kumimoji="1" lang="ko-KR" altLang="en-US" sz="1600" dirty="0">
                <a:solidFill>
                  <a:schemeClr val="tx1"/>
                </a:solidFill>
                <a:latin typeface="+mj-ea"/>
              </a:rPr>
              <a:t>안전성</a:t>
            </a:r>
            <a:r>
              <a:rPr kumimoji="1" lang="en-US" altLang="ko-KR" sz="1600" dirty="0">
                <a:solidFill>
                  <a:schemeClr val="tx1"/>
                </a:solidFill>
                <a:latin typeface="+mj-ea"/>
              </a:rPr>
              <a:t>, </a:t>
            </a:r>
            <a:r>
              <a:rPr kumimoji="1" lang="ko-KR" altLang="en-US" sz="1600" dirty="0">
                <a:solidFill>
                  <a:schemeClr val="tx1"/>
                </a:solidFill>
                <a:latin typeface="+mj-ea"/>
              </a:rPr>
              <a:t>진보성이 좋은 </a:t>
            </a:r>
            <a:endParaRPr kumimoji="1" lang="en-US" altLang="ko-KR" sz="1600" dirty="0">
              <a:solidFill>
                <a:schemeClr val="tx1"/>
              </a:solidFill>
              <a:latin typeface="+mj-ea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solidFill>
                  <a:schemeClr val="tx1"/>
                </a:solidFill>
                <a:latin typeface="+mj-ea"/>
              </a:rPr>
              <a:t>   </a:t>
            </a:r>
            <a:r>
              <a:rPr kumimoji="1" lang="ko-KR" altLang="en-US" sz="1600" dirty="0">
                <a:solidFill>
                  <a:schemeClr val="tx1"/>
                </a:solidFill>
                <a:latin typeface="+mj-ea"/>
              </a:rPr>
              <a:t>신기술 제품</a:t>
            </a: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ko-KR" sz="1600" dirty="0">
              <a:solidFill>
                <a:schemeClr val="tx1"/>
              </a:solidFill>
              <a:latin typeface="맑은 고딕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="" xmlns:a16="http://schemas.microsoft.com/office/drawing/2014/main" id="{75FCC628-1AC4-4102-A5B6-8D7487607579}"/>
              </a:ext>
            </a:extLst>
          </p:cNvPr>
          <p:cNvSpPr/>
          <p:nvPr/>
        </p:nvSpPr>
        <p:spPr bwMode="auto">
          <a:xfrm>
            <a:off x="56809" y="4773332"/>
            <a:ext cx="2987822" cy="136743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solidFill>
                  <a:schemeClr val="tx1"/>
                </a:solidFill>
                <a:latin typeface="+mj-ea"/>
              </a:rPr>
              <a:t>1. </a:t>
            </a:r>
            <a:r>
              <a:rPr kumimoji="1" lang="ko-KR" altLang="en-US" sz="1600" dirty="0">
                <a:solidFill>
                  <a:schemeClr val="tx1"/>
                </a:solidFill>
                <a:latin typeface="맑은 고딕" pitchFamily="50" charset="-127"/>
              </a:rPr>
              <a:t>마케팅 부분 부족</a:t>
            </a:r>
            <a:r>
              <a:rPr kumimoji="1" lang="en-US" altLang="ko-KR" sz="1600" dirty="0">
                <a:solidFill>
                  <a:schemeClr val="tx1"/>
                </a:solidFill>
                <a:latin typeface="맑은 고딕" pitchFamily="50" charset="-127"/>
              </a:rPr>
              <a:t> </a:t>
            </a: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solidFill>
                  <a:schemeClr val="tx1"/>
                </a:solidFill>
                <a:latin typeface="맑은 고딕" pitchFamily="50" charset="-127"/>
              </a:rPr>
              <a:t>2. </a:t>
            </a:r>
            <a:r>
              <a:rPr kumimoji="1" lang="ko-KR" altLang="en-US" sz="1600" dirty="0">
                <a:solidFill>
                  <a:schemeClr val="tx1"/>
                </a:solidFill>
                <a:latin typeface="맑은 고딕" pitchFamily="50" charset="-127"/>
              </a:rPr>
              <a:t>자금적으로 투자유치 필요 </a:t>
            </a:r>
            <a:endParaRPr kumimoji="1" lang="en-US" altLang="ko-KR" sz="1600" dirty="0">
              <a:solidFill>
                <a:schemeClr val="tx1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7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B9F4-96E6-4C5F-8068-4B9C71A7656E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7"/>
          </p:nvPr>
        </p:nvSpPr>
        <p:spPr>
          <a:xfrm>
            <a:off x="251520" y="28218"/>
            <a:ext cx="8678198" cy="537327"/>
          </a:xfrm>
        </p:spPr>
        <p:txBody>
          <a:bodyPr/>
          <a:lstStyle/>
          <a:p>
            <a:r>
              <a:rPr lang="en-US" altLang="ko-KR" dirty="0" smtClean="0"/>
              <a:t> </a:t>
            </a:r>
            <a:r>
              <a:rPr sz="2000" smtClean="0"/>
              <a:t>경영성     </a:t>
            </a:r>
            <a:r>
              <a:rPr lang="en-US" sz="2000" dirty="0" smtClean="0"/>
              <a:t>7-2.  </a:t>
            </a:r>
            <a:r>
              <a:rPr sz="2000" smtClean="0"/>
              <a:t>고층 건축물 화재 확산방지 및 대피용 제품으로 판매  </a:t>
            </a:r>
            <a:endParaRPr lang="ko-KR" altLang="en-US" sz="2000" dirty="0"/>
          </a:p>
        </p:txBody>
      </p:sp>
      <p:sp>
        <p:nvSpPr>
          <p:cNvPr id="9277" name="Rectangle 61"/>
          <p:cNvSpPr>
            <a:spLocks noChangeArrowheads="1"/>
          </p:cNvSpPr>
          <p:nvPr/>
        </p:nvSpPr>
        <p:spPr bwMode="auto">
          <a:xfrm>
            <a:off x="785786" y="1214422"/>
            <a:ext cx="500066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1" lang="ko-KR" altLang="en-US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반값에 </a:t>
            </a:r>
            <a:r>
              <a:rPr kumimoji="1" lang="en-US" altLang="ko-KR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kumimoji="1" lang="ko-KR" altLang="en-US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배 효과 에어 체인지 </a:t>
            </a:r>
            <a:endParaRPr kumimoji="1" 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339" name="Rectangle 123"/>
          <p:cNvSpPr>
            <a:spLocks noChangeArrowheads="1"/>
          </p:cNvSpPr>
          <p:nvPr/>
        </p:nvSpPr>
        <p:spPr bwMode="auto">
          <a:xfrm>
            <a:off x="5583238" y="3786188"/>
            <a:ext cx="3059113" cy="2460625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9347" name="Rectangle 131"/>
          <p:cNvSpPr>
            <a:spLocks noChangeArrowheads="1"/>
          </p:cNvSpPr>
          <p:nvPr/>
        </p:nvSpPr>
        <p:spPr bwMode="auto">
          <a:xfrm>
            <a:off x="5667390" y="4370387"/>
            <a:ext cx="2848013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·- </a:t>
            </a:r>
            <a:r>
              <a:rPr kumimoji="1" lang="ko-KR" altLang="en-US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조달청 나라장터에서 공기순환기 </a:t>
            </a:r>
            <a:r>
              <a:rPr kumimoji="1" lang="ko-KR" altLang="en-US" sz="1000" dirty="0" err="1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폐열회수형</a:t>
            </a:r>
            <a:r>
              <a:rPr kumimoji="1" lang="ko-KR" altLang="en-US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en-US" altLang="ko-KR" sz="10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 해마다 약 </a:t>
            </a:r>
            <a:r>
              <a:rPr kumimoji="1" lang="en-US" altLang="ko-KR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150</a:t>
            </a:r>
            <a:r>
              <a:rPr kumimoji="1" lang="ko-KR" altLang="en-US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억 판매되고 있음 </a:t>
            </a:r>
            <a:endParaRPr kumimoji="1" lang="en-US" altLang="ko-KR" sz="10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ko-KR" sz="10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kumimoji="1" lang="ko-KR" altLang="en-US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에어체인지는 경제성 안전성  편리성  등 </a:t>
            </a:r>
            <a:endParaRPr kumimoji="1" lang="en-US" altLang="ko-KR" sz="10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 공기순환기 </a:t>
            </a:r>
            <a:r>
              <a:rPr kumimoji="1" lang="ko-KR" altLang="en-US" sz="1000" dirty="0" err="1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폐열회수형보다</a:t>
            </a:r>
            <a:r>
              <a:rPr kumimoji="1" lang="ko-KR" altLang="en-US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반값으로 </a:t>
            </a:r>
            <a:endParaRPr kumimoji="1" lang="en-US" altLang="ko-KR" sz="10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1" lang="en-US" altLang="ko-KR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kumimoji="1" lang="ko-KR" altLang="en-US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배 효과를 소비자들에게  체험하도록 </a:t>
            </a:r>
            <a:endParaRPr kumimoji="1" lang="en-US" altLang="ko-KR" sz="10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1" lang="ko-KR" altLang="en-US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제공할 것</a:t>
            </a:r>
            <a:r>
              <a:rPr kumimoji="1" lang="en-US" altLang="ko-KR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385" name="Rectangle 169"/>
          <p:cNvSpPr>
            <a:spLocks noChangeArrowheads="1"/>
          </p:cNvSpPr>
          <p:nvPr/>
        </p:nvSpPr>
        <p:spPr bwMode="auto">
          <a:xfrm>
            <a:off x="5557838" y="3900488"/>
            <a:ext cx="3103563" cy="349250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9386" name="Rectangle 170"/>
          <p:cNvSpPr>
            <a:spLocks noChangeArrowheads="1"/>
          </p:cNvSpPr>
          <p:nvPr/>
        </p:nvSpPr>
        <p:spPr bwMode="auto">
          <a:xfrm>
            <a:off x="6151563" y="3938588"/>
            <a:ext cx="232756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 조달청 나라장터 우수제품 도전 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0166605"/>
              </p:ext>
            </p:extLst>
          </p:nvPr>
        </p:nvGraphicFramePr>
        <p:xfrm>
          <a:off x="493291" y="1124744"/>
          <a:ext cx="8028892" cy="172138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769660"/>
                <a:gridCol w="1695725"/>
                <a:gridCol w="1521169"/>
                <a:gridCol w="1521169"/>
                <a:gridCol w="1521169"/>
              </a:tblGrid>
              <a:tr h="3096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내용 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진보성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3B3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경제성 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3B3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안정성  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3B3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효과 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3B3A"/>
                    </a:solidFill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baseline="0" dirty="0" smtClean="0">
                          <a:latin typeface="+mn-ea"/>
                          <a:ea typeface="+mn-ea"/>
                        </a:rPr>
                        <a:t>반값으로  판매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 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공기순환기 반값으로 </a:t>
                      </a:r>
                      <a:endParaRPr lang="en-US" altLang="ko-KR" sz="10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배 효과 </a:t>
                      </a:r>
                      <a:r>
                        <a:rPr lang="ko-KR" altLang="en-US" sz="1000" b="1" dirty="0" err="1" smtClean="0">
                          <a:latin typeface="+mn-ea"/>
                          <a:ea typeface="+mn-ea"/>
                        </a:rPr>
                        <a:t>양압방식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 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교실용 공기순환기</a:t>
                      </a:r>
                      <a:endParaRPr lang="en-US" altLang="ko-KR" sz="10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가격 </a:t>
                      </a: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130~140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만원 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>
                          <a:latin typeface="+mn-ea"/>
                          <a:ea typeface="+mn-ea"/>
                        </a:rPr>
                        <a:t>폐열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 회수 하기 때문에 </a:t>
                      </a:r>
                      <a:endParaRPr lang="en-US" altLang="ko-KR" sz="10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병원 감염  우려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민방위실 </a:t>
                      </a: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180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평 </a:t>
                      </a:r>
                      <a:endParaRPr lang="en-US" altLang="ko-KR" sz="10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효과 없어  바꾸었음   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0"/>
                      </a:schemeClr>
                    </a:solidFill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 학교 교실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에어체인지 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환기 </a:t>
                      </a:r>
                      <a:r>
                        <a:rPr lang="ko-KR" altLang="en-US" sz="1000" b="1" dirty="0" err="1" smtClean="0">
                          <a:latin typeface="+mn-ea"/>
                          <a:ea typeface="+mn-ea"/>
                        </a:rPr>
                        <a:t>유니트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 필요 없음 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신선한 외기 수직온도 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반값으로 </a:t>
                      </a: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배 효과 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고층 건축물</a:t>
                      </a:r>
                      <a:endParaRPr lang="ko-KR" altLang="en-US" sz="1000" b="1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공기압력으로 밀어냄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lang="ko-KR" altLang="en-US" sz="1000" b="1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소비전력 </a:t>
                      </a:r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50% 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절약 </a:t>
                      </a:r>
                      <a:endParaRPr lang="ko-KR" altLang="en-US" sz="1000" b="1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0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100% </a:t>
                      </a:r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외기 공급 </a:t>
                      </a:r>
                      <a:endParaRPr lang="ko-KR" altLang="en-US" sz="1000" b="1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0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화재 걱정 뚝 </a:t>
                      </a:r>
                      <a:endParaRPr lang="ko-KR" altLang="en-US" sz="1000" b="1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0"/>
                      </a:schemeClr>
                    </a:solidFill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조달청 나라장터 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년 동안 설치한 것 </a:t>
                      </a:r>
                      <a:endParaRPr lang="en-US" altLang="ko-KR" sz="10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바꾸어 달아야 함</a:t>
                      </a: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 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매년 약 </a:t>
                      </a: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150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억 판매 됨 </a:t>
                      </a:r>
                      <a:endParaRPr lang="en-US" altLang="ko-KR" sz="10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바꾸어 달아야 함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에어체인지로 바꾸어야</a:t>
                      </a:r>
                      <a:endParaRPr lang="en-US" altLang="ko-KR" sz="10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병원감염 예방  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반값으로 </a:t>
                      </a: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배 효과</a:t>
                      </a:r>
                      <a:endParaRPr lang="en-US" altLang="ko-KR" sz="10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  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8" name="그림 47" descr="1_화재예방 AIR CHAN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35" y="3611565"/>
            <a:ext cx="3736211" cy="2818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텍스트 개체 틀 18"/>
          <p:cNvSpPr>
            <a:spLocks noGrp="1"/>
          </p:cNvSpPr>
          <p:nvPr>
            <p:ph type="body" sz="quarter" idx="17"/>
          </p:nvPr>
        </p:nvSpPr>
        <p:spPr>
          <a:xfrm>
            <a:off x="314735" y="152636"/>
            <a:ext cx="6417503" cy="592470"/>
          </a:xfrm>
        </p:spPr>
        <p:txBody>
          <a:bodyPr/>
          <a:lstStyle/>
          <a:p>
            <a:r>
              <a:rPr smtClean="0"/>
              <a:t>경영성     </a:t>
            </a:r>
            <a:r>
              <a:rPr lang="en-US" dirty="0" smtClean="0"/>
              <a:t>7-</a:t>
            </a:r>
            <a:r>
              <a:rPr lang="en-US" altLang="ko-KR" dirty="0" smtClean="0"/>
              <a:t>3.  </a:t>
            </a:r>
            <a:r>
              <a:rPr lang="ko-KR" altLang="en-US" dirty="0"/>
              <a:t>상훈 및 특허</a:t>
            </a:r>
          </a:p>
        </p:txBody>
      </p:sp>
      <p:pic>
        <p:nvPicPr>
          <p:cNvPr id="1026" name="Picture 2" descr="http://airchange.kwk114.com/data/file/gallery/1988289034_EUOxCPHn_ISO_EC9DB8ECA69DEC849C.jpg">
            <a:extLst>
              <a:ext uri="{FF2B5EF4-FFF2-40B4-BE49-F238E27FC236}">
                <a16:creationId xmlns="" xmlns:a16="http://schemas.microsoft.com/office/drawing/2014/main" id="{2D576FFE-1CEF-4DF3-B5E3-9EF4E06BB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5"/>
            <a:ext cx="1778120" cy="29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irchange.kwk114.com/data/file/gallery/1988289034_SkmRKxNT_EC8381EC9EA5_ED9998EAB2BDEAB3B5EB8BA8.jpg">
            <a:extLst>
              <a:ext uri="{FF2B5EF4-FFF2-40B4-BE49-F238E27FC236}">
                <a16:creationId xmlns="" xmlns:a16="http://schemas.microsoft.com/office/drawing/2014/main" id="{D0E2F08E-F697-4BC0-9051-1E4D6014A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4426" y="1770506"/>
            <a:ext cx="1778120" cy="29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irchange.kwk114.com/data/file/gallery/1988289034_ZJIwzU9E_EC82ACEBB3B8_-2013EB8584_7EC9B94_19EC9DBC_ED8AB9ED9788ECA69D_10-0887022ED98B8_copy.jpg">
            <a:extLst>
              <a:ext uri="{FF2B5EF4-FFF2-40B4-BE49-F238E27FC236}">
                <a16:creationId xmlns="" xmlns:a16="http://schemas.microsoft.com/office/drawing/2014/main" id="{EBAAC26D-4C42-474C-972E-4082F2CF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314" y="1772815"/>
            <a:ext cx="1795664" cy="29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irchange.kwk114.com/data/file/gallery/1988289034_8HFu4g7o_ED8AB9ED9788ECA09C_10-1398037ED98B8_copy.jpg">
            <a:extLst>
              <a:ext uri="{FF2B5EF4-FFF2-40B4-BE49-F238E27FC236}">
                <a16:creationId xmlns="" xmlns:a16="http://schemas.microsoft.com/office/drawing/2014/main" id="{7EA350A4-9ED1-462A-9416-EC7E851D3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0438" y="1772816"/>
            <a:ext cx="1815471" cy="29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6A46AEF9-DC55-468D-9E63-140D6B889F02}"/>
              </a:ext>
            </a:extLst>
          </p:cNvPr>
          <p:cNvSpPr/>
          <p:nvPr/>
        </p:nvSpPr>
        <p:spPr>
          <a:xfrm>
            <a:off x="683568" y="4991930"/>
            <a:ext cx="1421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ISO </a:t>
            </a:r>
            <a:r>
              <a:rPr lang="ko-KR" altLang="en-US" dirty="0"/>
              <a:t>인증서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="" xmlns:a16="http://schemas.microsoft.com/office/drawing/2014/main" id="{88C9AB43-1926-4B9F-B80C-491227D7AC86}"/>
              </a:ext>
            </a:extLst>
          </p:cNvPr>
          <p:cNvSpPr/>
          <p:nvPr/>
        </p:nvSpPr>
        <p:spPr>
          <a:xfrm>
            <a:off x="2328658" y="4991930"/>
            <a:ext cx="2389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2014 </a:t>
            </a:r>
          </a:p>
          <a:p>
            <a:pPr algn="ctr"/>
            <a:r>
              <a:rPr lang="ko-KR" altLang="en-US" dirty="0"/>
              <a:t>대한민국 </a:t>
            </a:r>
            <a:endParaRPr lang="en-US" altLang="ko-KR" dirty="0"/>
          </a:p>
          <a:p>
            <a:pPr algn="ctr"/>
            <a:r>
              <a:rPr lang="ko-KR" altLang="en-US" dirty="0"/>
              <a:t>건강주택대상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="" xmlns:a16="http://schemas.microsoft.com/office/drawing/2014/main" id="{DCAB7376-D89C-4F4B-BD2A-61AD73F18A47}"/>
              </a:ext>
            </a:extLst>
          </p:cNvPr>
          <p:cNvSpPr/>
          <p:nvPr/>
        </p:nvSpPr>
        <p:spPr>
          <a:xfrm>
            <a:off x="4735857" y="4991930"/>
            <a:ext cx="3960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/>
              <a:t>에어체인지 관련특허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07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B9F4-96E6-4C5F-8068-4B9C71A7656E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7"/>
          </p:nvPr>
        </p:nvSpPr>
        <p:spPr>
          <a:xfrm>
            <a:off x="251520" y="100226"/>
            <a:ext cx="8606760" cy="592470"/>
          </a:xfrm>
        </p:spPr>
        <p:txBody>
          <a:bodyPr/>
          <a:lstStyle/>
          <a:p>
            <a:r>
              <a:rPr smtClean="0"/>
              <a:t>경영성       </a:t>
            </a:r>
            <a:r>
              <a:rPr lang="en-US" dirty="0" smtClean="0"/>
              <a:t>7-4 </a:t>
            </a:r>
            <a:r>
              <a:rPr lang="en-US" altLang="ko-KR" dirty="0" smtClean="0"/>
              <a:t> </a:t>
            </a:r>
            <a:r>
              <a:rPr smtClean="0"/>
              <a:t>건축물 설계에 삽입하여 매출 증진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4405" name="Freeform 69"/>
          <p:cNvSpPr>
            <a:spLocks/>
          </p:cNvSpPr>
          <p:nvPr/>
        </p:nvSpPr>
        <p:spPr bwMode="auto">
          <a:xfrm>
            <a:off x="2146300" y="3881438"/>
            <a:ext cx="1414463" cy="1416050"/>
          </a:xfrm>
          <a:custGeom>
            <a:avLst/>
            <a:gdLst/>
            <a:ahLst/>
            <a:cxnLst>
              <a:cxn ang="0">
                <a:pos x="891" y="0"/>
              </a:cxn>
              <a:cxn ang="0">
                <a:pos x="891" y="0"/>
              </a:cxn>
              <a:cxn ang="0">
                <a:pos x="889" y="46"/>
              </a:cxn>
              <a:cxn ang="0">
                <a:pos x="885" y="92"/>
              </a:cxn>
              <a:cxn ang="0">
                <a:pos x="881" y="136"/>
              </a:cxn>
              <a:cxn ang="0">
                <a:pos x="873" y="180"/>
              </a:cxn>
              <a:cxn ang="0">
                <a:pos x="863" y="224"/>
              </a:cxn>
              <a:cxn ang="0">
                <a:pos x="851" y="266"/>
              </a:cxn>
              <a:cxn ang="0">
                <a:pos x="837" y="306"/>
              </a:cxn>
              <a:cxn ang="0">
                <a:pos x="821" y="348"/>
              </a:cxn>
              <a:cxn ang="0">
                <a:pos x="803" y="386"/>
              </a:cxn>
              <a:cxn ang="0">
                <a:pos x="783" y="426"/>
              </a:cxn>
              <a:cxn ang="0">
                <a:pos x="761" y="462"/>
              </a:cxn>
              <a:cxn ang="0">
                <a:pos x="739" y="498"/>
              </a:cxn>
              <a:cxn ang="0">
                <a:pos x="713" y="534"/>
              </a:cxn>
              <a:cxn ang="0">
                <a:pos x="687" y="568"/>
              </a:cxn>
              <a:cxn ang="0">
                <a:pos x="659" y="600"/>
              </a:cxn>
              <a:cxn ang="0">
                <a:pos x="629" y="630"/>
              </a:cxn>
              <a:cxn ang="0">
                <a:pos x="599" y="660"/>
              </a:cxn>
              <a:cxn ang="0">
                <a:pos x="567" y="688"/>
              </a:cxn>
              <a:cxn ang="0">
                <a:pos x="533" y="714"/>
              </a:cxn>
              <a:cxn ang="0">
                <a:pos x="497" y="740"/>
              </a:cxn>
              <a:cxn ang="0">
                <a:pos x="461" y="762"/>
              </a:cxn>
              <a:cxn ang="0">
                <a:pos x="425" y="784"/>
              </a:cxn>
              <a:cxn ang="0">
                <a:pos x="385" y="804"/>
              </a:cxn>
              <a:cxn ang="0">
                <a:pos x="347" y="822"/>
              </a:cxn>
              <a:cxn ang="0">
                <a:pos x="305" y="838"/>
              </a:cxn>
              <a:cxn ang="0">
                <a:pos x="265" y="852"/>
              </a:cxn>
              <a:cxn ang="0">
                <a:pos x="223" y="864"/>
              </a:cxn>
              <a:cxn ang="0">
                <a:pos x="179" y="874"/>
              </a:cxn>
              <a:cxn ang="0">
                <a:pos x="135" y="880"/>
              </a:cxn>
              <a:cxn ang="0">
                <a:pos x="91" y="886"/>
              </a:cxn>
              <a:cxn ang="0">
                <a:pos x="46" y="890"/>
              </a:cxn>
              <a:cxn ang="0">
                <a:pos x="0" y="892"/>
              </a:cxn>
              <a:cxn ang="0">
                <a:pos x="0" y="0"/>
              </a:cxn>
              <a:cxn ang="0">
                <a:pos x="891" y="0"/>
              </a:cxn>
            </a:cxnLst>
            <a:rect l="0" t="0" r="r" b="b"/>
            <a:pathLst>
              <a:path w="891" h="892">
                <a:moveTo>
                  <a:pt x="891" y="0"/>
                </a:moveTo>
                <a:lnTo>
                  <a:pt x="891" y="0"/>
                </a:lnTo>
                <a:lnTo>
                  <a:pt x="889" y="46"/>
                </a:lnTo>
                <a:lnTo>
                  <a:pt x="885" y="92"/>
                </a:lnTo>
                <a:lnTo>
                  <a:pt x="881" y="136"/>
                </a:lnTo>
                <a:lnTo>
                  <a:pt x="873" y="180"/>
                </a:lnTo>
                <a:lnTo>
                  <a:pt x="863" y="224"/>
                </a:lnTo>
                <a:lnTo>
                  <a:pt x="851" y="266"/>
                </a:lnTo>
                <a:lnTo>
                  <a:pt x="837" y="306"/>
                </a:lnTo>
                <a:lnTo>
                  <a:pt x="821" y="348"/>
                </a:lnTo>
                <a:lnTo>
                  <a:pt x="803" y="386"/>
                </a:lnTo>
                <a:lnTo>
                  <a:pt x="783" y="426"/>
                </a:lnTo>
                <a:lnTo>
                  <a:pt x="761" y="462"/>
                </a:lnTo>
                <a:lnTo>
                  <a:pt x="739" y="498"/>
                </a:lnTo>
                <a:lnTo>
                  <a:pt x="713" y="534"/>
                </a:lnTo>
                <a:lnTo>
                  <a:pt x="687" y="568"/>
                </a:lnTo>
                <a:lnTo>
                  <a:pt x="659" y="600"/>
                </a:lnTo>
                <a:lnTo>
                  <a:pt x="629" y="630"/>
                </a:lnTo>
                <a:lnTo>
                  <a:pt x="599" y="660"/>
                </a:lnTo>
                <a:lnTo>
                  <a:pt x="567" y="688"/>
                </a:lnTo>
                <a:lnTo>
                  <a:pt x="533" y="714"/>
                </a:lnTo>
                <a:lnTo>
                  <a:pt x="497" y="740"/>
                </a:lnTo>
                <a:lnTo>
                  <a:pt x="461" y="762"/>
                </a:lnTo>
                <a:lnTo>
                  <a:pt x="425" y="784"/>
                </a:lnTo>
                <a:lnTo>
                  <a:pt x="385" y="804"/>
                </a:lnTo>
                <a:lnTo>
                  <a:pt x="347" y="822"/>
                </a:lnTo>
                <a:lnTo>
                  <a:pt x="305" y="838"/>
                </a:lnTo>
                <a:lnTo>
                  <a:pt x="265" y="852"/>
                </a:lnTo>
                <a:lnTo>
                  <a:pt x="223" y="864"/>
                </a:lnTo>
                <a:lnTo>
                  <a:pt x="179" y="874"/>
                </a:lnTo>
                <a:lnTo>
                  <a:pt x="135" y="880"/>
                </a:lnTo>
                <a:lnTo>
                  <a:pt x="91" y="886"/>
                </a:lnTo>
                <a:lnTo>
                  <a:pt x="46" y="890"/>
                </a:lnTo>
                <a:lnTo>
                  <a:pt x="0" y="892"/>
                </a:lnTo>
                <a:lnTo>
                  <a:pt x="0" y="0"/>
                </a:lnTo>
                <a:lnTo>
                  <a:pt x="891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14424" name="Freeform 88"/>
          <p:cNvSpPr>
            <a:spLocks/>
          </p:cNvSpPr>
          <p:nvPr/>
        </p:nvSpPr>
        <p:spPr bwMode="auto">
          <a:xfrm>
            <a:off x="3442866" y="1556792"/>
            <a:ext cx="1365262" cy="647700"/>
          </a:xfrm>
          <a:custGeom>
            <a:avLst/>
            <a:gdLst/>
            <a:ahLst/>
            <a:cxnLst>
              <a:cxn ang="0">
                <a:pos x="918" y="76"/>
              </a:cxn>
              <a:cxn ang="0">
                <a:pos x="918" y="408"/>
              </a:cxn>
              <a:cxn ang="0">
                <a:pos x="0" y="408"/>
              </a:cxn>
              <a:cxn ang="0">
                <a:pos x="0" y="0"/>
              </a:cxn>
              <a:cxn ang="0">
                <a:pos x="846" y="0"/>
              </a:cxn>
              <a:cxn ang="0">
                <a:pos x="918" y="76"/>
              </a:cxn>
            </a:cxnLst>
            <a:rect l="0" t="0" r="r" b="b"/>
            <a:pathLst>
              <a:path w="918" h="408">
                <a:moveTo>
                  <a:pt x="918" y="76"/>
                </a:moveTo>
                <a:lnTo>
                  <a:pt x="918" y="408"/>
                </a:lnTo>
                <a:lnTo>
                  <a:pt x="0" y="408"/>
                </a:lnTo>
                <a:lnTo>
                  <a:pt x="0" y="0"/>
                </a:lnTo>
                <a:lnTo>
                  <a:pt x="846" y="0"/>
                </a:lnTo>
                <a:lnTo>
                  <a:pt x="918" y="76"/>
                </a:lnTo>
                <a:close/>
              </a:path>
            </a:pathLst>
          </a:cu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14425" name="Freeform 89"/>
          <p:cNvSpPr>
            <a:spLocks/>
          </p:cNvSpPr>
          <p:nvPr/>
        </p:nvSpPr>
        <p:spPr bwMode="auto">
          <a:xfrm>
            <a:off x="3442865" y="1556792"/>
            <a:ext cx="1457325" cy="647700"/>
          </a:xfrm>
          <a:custGeom>
            <a:avLst/>
            <a:gdLst/>
            <a:ahLst/>
            <a:cxnLst>
              <a:cxn ang="0">
                <a:pos x="918" y="76"/>
              </a:cxn>
              <a:cxn ang="0">
                <a:pos x="918" y="408"/>
              </a:cxn>
              <a:cxn ang="0">
                <a:pos x="0" y="408"/>
              </a:cxn>
              <a:cxn ang="0">
                <a:pos x="0" y="0"/>
              </a:cxn>
              <a:cxn ang="0">
                <a:pos x="846" y="0"/>
              </a:cxn>
            </a:cxnLst>
            <a:rect l="0" t="0" r="r" b="b"/>
            <a:pathLst>
              <a:path w="918" h="408">
                <a:moveTo>
                  <a:pt x="918" y="76"/>
                </a:moveTo>
                <a:lnTo>
                  <a:pt x="918" y="408"/>
                </a:lnTo>
                <a:lnTo>
                  <a:pt x="0" y="408"/>
                </a:lnTo>
                <a:lnTo>
                  <a:pt x="0" y="0"/>
                </a:lnTo>
                <a:lnTo>
                  <a:pt x="846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14426" name="Freeform 90"/>
          <p:cNvSpPr>
            <a:spLocks/>
          </p:cNvSpPr>
          <p:nvPr/>
        </p:nvSpPr>
        <p:spPr bwMode="auto">
          <a:xfrm>
            <a:off x="3442865" y="2606130"/>
            <a:ext cx="1457325" cy="644525"/>
          </a:xfrm>
          <a:custGeom>
            <a:avLst/>
            <a:gdLst/>
            <a:ahLst/>
            <a:cxnLst>
              <a:cxn ang="0">
                <a:pos x="918" y="76"/>
              </a:cxn>
              <a:cxn ang="0">
                <a:pos x="918" y="406"/>
              </a:cxn>
              <a:cxn ang="0">
                <a:pos x="0" y="406"/>
              </a:cxn>
              <a:cxn ang="0">
                <a:pos x="0" y="0"/>
              </a:cxn>
              <a:cxn ang="0">
                <a:pos x="846" y="0"/>
              </a:cxn>
              <a:cxn ang="0">
                <a:pos x="918" y="76"/>
              </a:cxn>
            </a:cxnLst>
            <a:rect l="0" t="0" r="r" b="b"/>
            <a:pathLst>
              <a:path w="918" h="406">
                <a:moveTo>
                  <a:pt x="918" y="76"/>
                </a:moveTo>
                <a:lnTo>
                  <a:pt x="918" y="406"/>
                </a:lnTo>
                <a:lnTo>
                  <a:pt x="0" y="406"/>
                </a:lnTo>
                <a:lnTo>
                  <a:pt x="0" y="0"/>
                </a:lnTo>
                <a:lnTo>
                  <a:pt x="846" y="0"/>
                </a:lnTo>
                <a:lnTo>
                  <a:pt x="918" y="76"/>
                </a:lnTo>
                <a:close/>
              </a:path>
            </a:pathLst>
          </a:cu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14427" name="Freeform 91"/>
          <p:cNvSpPr>
            <a:spLocks/>
          </p:cNvSpPr>
          <p:nvPr/>
        </p:nvSpPr>
        <p:spPr bwMode="auto">
          <a:xfrm>
            <a:off x="3442865" y="2606130"/>
            <a:ext cx="1457325" cy="644525"/>
          </a:xfrm>
          <a:custGeom>
            <a:avLst/>
            <a:gdLst/>
            <a:ahLst/>
            <a:cxnLst>
              <a:cxn ang="0">
                <a:pos x="918" y="76"/>
              </a:cxn>
              <a:cxn ang="0">
                <a:pos x="918" y="406"/>
              </a:cxn>
              <a:cxn ang="0">
                <a:pos x="0" y="406"/>
              </a:cxn>
              <a:cxn ang="0">
                <a:pos x="0" y="0"/>
              </a:cxn>
              <a:cxn ang="0">
                <a:pos x="846" y="0"/>
              </a:cxn>
            </a:cxnLst>
            <a:rect l="0" t="0" r="r" b="b"/>
            <a:pathLst>
              <a:path w="918" h="406">
                <a:moveTo>
                  <a:pt x="918" y="76"/>
                </a:moveTo>
                <a:lnTo>
                  <a:pt x="918" y="406"/>
                </a:lnTo>
                <a:lnTo>
                  <a:pt x="0" y="406"/>
                </a:lnTo>
                <a:lnTo>
                  <a:pt x="0" y="0"/>
                </a:lnTo>
                <a:lnTo>
                  <a:pt x="846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14428" name="Freeform 92"/>
          <p:cNvSpPr>
            <a:spLocks/>
          </p:cNvSpPr>
          <p:nvPr/>
        </p:nvSpPr>
        <p:spPr bwMode="auto">
          <a:xfrm>
            <a:off x="3442865" y="3653880"/>
            <a:ext cx="1457325" cy="647700"/>
          </a:xfrm>
          <a:custGeom>
            <a:avLst/>
            <a:gdLst/>
            <a:ahLst/>
            <a:cxnLst>
              <a:cxn ang="0">
                <a:pos x="918" y="78"/>
              </a:cxn>
              <a:cxn ang="0">
                <a:pos x="918" y="408"/>
              </a:cxn>
              <a:cxn ang="0">
                <a:pos x="0" y="408"/>
              </a:cxn>
              <a:cxn ang="0">
                <a:pos x="0" y="0"/>
              </a:cxn>
              <a:cxn ang="0">
                <a:pos x="846" y="0"/>
              </a:cxn>
              <a:cxn ang="0">
                <a:pos x="918" y="78"/>
              </a:cxn>
            </a:cxnLst>
            <a:rect l="0" t="0" r="r" b="b"/>
            <a:pathLst>
              <a:path w="918" h="408">
                <a:moveTo>
                  <a:pt x="918" y="78"/>
                </a:moveTo>
                <a:lnTo>
                  <a:pt x="918" y="408"/>
                </a:lnTo>
                <a:lnTo>
                  <a:pt x="0" y="408"/>
                </a:lnTo>
                <a:lnTo>
                  <a:pt x="0" y="0"/>
                </a:lnTo>
                <a:lnTo>
                  <a:pt x="846" y="0"/>
                </a:lnTo>
                <a:lnTo>
                  <a:pt x="918" y="78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14429" name="Freeform 93"/>
          <p:cNvSpPr>
            <a:spLocks/>
          </p:cNvSpPr>
          <p:nvPr/>
        </p:nvSpPr>
        <p:spPr bwMode="auto">
          <a:xfrm>
            <a:off x="3442865" y="3653880"/>
            <a:ext cx="1457325" cy="647700"/>
          </a:xfrm>
          <a:custGeom>
            <a:avLst/>
            <a:gdLst/>
            <a:ahLst/>
            <a:cxnLst>
              <a:cxn ang="0">
                <a:pos x="918" y="78"/>
              </a:cxn>
              <a:cxn ang="0">
                <a:pos x="918" y="408"/>
              </a:cxn>
              <a:cxn ang="0">
                <a:pos x="0" y="408"/>
              </a:cxn>
              <a:cxn ang="0">
                <a:pos x="0" y="0"/>
              </a:cxn>
              <a:cxn ang="0">
                <a:pos x="846" y="0"/>
              </a:cxn>
            </a:cxnLst>
            <a:rect l="0" t="0" r="r" b="b"/>
            <a:pathLst>
              <a:path w="918" h="408">
                <a:moveTo>
                  <a:pt x="918" y="78"/>
                </a:moveTo>
                <a:lnTo>
                  <a:pt x="918" y="408"/>
                </a:lnTo>
                <a:lnTo>
                  <a:pt x="0" y="408"/>
                </a:lnTo>
                <a:lnTo>
                  <a:pt x="0" y="0"/>
                </a:lnTo>
                <a:lnTo>
                  <a:pt x="846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14430" name="Freeform 94"/>
          <p:cNvSpPr>
            <a:spLocks/>
          </p:cNvSpPr>
          <p:nvPr/>
        </p:nvSpPr>
        <p:spPr bwMode="auto">
          <a:xfrm>
            <a:off x="3442865" y="4704805"/>
            <a:ext cx="1457325" cy="647700"/>
          </a:xfrm>
          <a:custGeom>
            <a:avLst/>
            <a:gdLst/>
            <a:ahLst/>
            <a:cxnLst>
              <a:cxn ang="0">
                <a:pos x="918" y="76"/>
              </a:cxn>
              <a:cxn ang="0">
                <a:pos x="918" y="408"/>
              </a:cxn>
              <a:cxn ang="0">
                <a:pos x="0" y="408"/>
              </a:cxn>
              <a:cxn ang="0">
                <a:pos x="0" y="0"/>
              </a:cxn>
              <a:cxn ang="0">
                <a:pos x="846" y="0"/>
              </a:cxn>
              <a:cxn ang="0">
                <a:pos x="918" y="76"/>
              </a:cxn>
            </a:cxnLst>
            <a:rect l="0" t="0" r="r" b="b"/>
            <a:pathLst>
              <a:path w="918" h="408">
                <a:moveTo>
                  <a:pt x="918" y="76"/>
                </a:moveTo>
                <a:lnTo>
                  <a:pt x="918" y="408"/>
                </a:lnTo>
                <a:lnTo>
                  <a:pt x="0" y="408"/>
                </a:lnTo>
                <a:lnTo>
                  <a:pt x="0" y="0"/>
                </a:lnTo>
                <a:lnTo>
                  <a:pt x="846" y="0"/>
                </a:lnTo>
                <a:lnTo>
                  <a:pt x="918" y="76"/>
                </a:lnTo>
                <a:close/>
              </a:path>
            </a:pathLst>
          </a:cu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14431" name="Freeform 95"/>
          <p:cNvSpPr>
            <a:spLocks/>
          </p:cNvSpPr>
          <p:nvPr/>
        </p:nvSpPr>
        <p:spPr bwMode="auto">
          <a:xfrm>
            <a:off x="3442865" y="4704805"/>
            <a:ext cx="1457325" cy="647700"/>
          </a:xfrm>
          <a:custGeom>
            <a:avLst/>
            <a:gdLst/>
            <a:ahLst/>
            <a:cxnLst>
              <a:cxn ang="0">
                <a:pos x="918" y="76"/>
              </a:cxn>
              <a:cxn ang="0">
                <a:pos x="918" y="408"/>
              </a:cxn>
              <a:cxn ang="0">
                <a:pos x="0" y="408"/>
              </a:cxn>
              <a:cxn ang="0">
                <a:pos x="0" y="0"/>
              </a:cxn>
              <a:cxn ang="0">
                <a:pos x="846" y="0"/>
              </a:cxn>
            </a:cxnLst>
            <a:rect l="0" t="0" r="r" b="b"/>
            <a:pathLst>
              <a:path w="918" h="408">
                <a:moveTo>
                  <a:pt x="918" y="76"/>
                </a:moveTo>
                <a:lnTo>
                  <a:pt x="918" y="408"/>
                </a:lnTo>
                <a:lnTo>
                  <a:pt x="0" y="408"/>
                </a:lnTo>
                <a:lnTo>
                  <a:pt x="0" y="0"/>
                </a:lnTo>
                <a:lnTo>
                  <a:pt x="846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14432" name="Freeform 96"/>
          <p:cNvSpPr>
            <a:spLocks/>
          </p:cNvSpPr>
          <p:nvPr/>
        </p:nvSpPr>
        <p:spPr bwMode="auto">
          <a:xfrm>
            <a:off x="4941465" y="1556792"/>
            <a:ext cx="2582863" cy="647700"/>
          </a:xfrm>
          <a:custGeom>
            <a:avLst/>
            <a:gdLst/>
            <a:ahLst/>
            <a:cxnLst>
              <a:cxn ang="0">
                <a:pos x="1627" y="0"/>
              </a:cxn>
              <a:cxn ang="0">
                <a:pos x="1627" y="408"/>
              </a:cxn>
              <a:cxn ang="0">
                <a:pos x="0" y="408"/>
              </a:cxn>
              <a:cxn ang="0">
                <a:pos x="0" y="0"/>
              </a:cxn>
              <a:cxn ang="0">
                <a:pos x="1499" y="0"/>
              </a:cxn>
              <a:cxn ang="0">
                <a:pos x="1627" y="0"/>
              </a:cxn>
            </a:cxnLst>
            <a:rect l="0" t="0" r="r" b="b"/>
            <a:pathLst>
              <a:path w="1627" h="408">
                <a:moveTo>
                  <a:pt x="1627" y="0"/>
                </a:moveTo>
                <a:lnTo>
                  <a:pt x="1627" y="408"/>
                </a:lnTo>
                <a:lnTo>
                  <a:pt x="0" y="408"/>
                </a:lnTo>
                <a:lnTo>
                  <a:pt x="0" y="0"/>
                </a:lnTo>
                <a:lnTo>
                  <a:pt x="1499" y="0"/>
                </a:lnTo>
                <a:lnTo>
                  <a:pt x="1627" y="0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14433" name="Freeform 97"/>
          <p:cNvSpPr>
            <a:spLocks/>
          </p:cNvSpPr>
          <p:nvPr/>
        </p:nvSpPr>
        <p:spPr bwMode="auto">
          <a:xfrm>
            <a:off x="4941465" y="1556792"/>
            <a:ext cx="2582863" cy="647700"/>
          </a:xfrm>
          <a:custGeom>
            <a:avLst/>
            <a:gdLst/>
            <a:ahLst/>
            <a:cxnLst>
              <a:cxn ang="0">
                <a:pos x="1627" y="0"/>
              </a:cxn>
              <a:cxn ang="0">
                <a:pos x="1627" y="408"/>
              </a:cxn>
              <a:cxn ang="0">
                <a:pos x="0" y="408"/>
              </a:cxn>
              <a:cxn ang="0">
                <a:pos x="0" y="0"/>
              </a:cxn>
              <a:cxn ang="0">
                <a:pos x="1499" y="0"/>
              </a:cxn>
            </a:cxnLst>
            <a:rect l="0" t="0" r="r" b="b"/>
            <a:pathLst>
              <a:path w="1627" h="408">
                <a:moveTo>
                  <a:pt x="1627" y="0"/>
                </a:moveTo>
                <a:lnTo>
                  <a:pt x="1627" y="408"/>
                </a:lnTo>
                <a:lnTo>
                  <a:pt x="0" y="408"/>
                </a:lnTo>
                <a:lnTo>
                  <a:pt x="0" y="0"/>
                </a:lnTo>
                <a:lnTo>
                  <a:pt x="1499" y="0"/>
                </a:lnTo>
              </a:path>
            </a:pathLst>
          </a:custGeom>
          <a:solidFill>
            <a:srgbClr val="E6E6E6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4434" name="Freeform 98"/>
          <p:cNvSpPr>
            <a:spLocks/>
          </p:cNvSpPr>
          <p:nvPr/>
        </p:nvSpPr>
        <p:spPr bwMode="auto">
          <a:xfrm>
            <a:off x="4941465" y="2606130"/>
            <a:ext cx="2582863" cy="644525"/>
          </a:xfrm>
          <a:custGeom>
            <a:avLst/>
            <a:gdLst/>
            <a:ahLst/>
            <a:cxnLst>
              <a:cxn ang="0">
                <a:pos x="1627" y="0"/>
              </a:cxn>
              <a:cxn ang="0">
                <a:pos x="1627" y="406"/>
              </a:cxn>
              <a:cxn ang="0">
                <a:pos x="0" y="406"/>
              </a:cxn>
              <a:cxn ang="0">
                <a:pos x="0" y="0"/>
              </a:cxn>
              <a:cxn ang="0">
                <a:pos x="1499" y="0"/>
              </a:cxn>
              <a:cxn ang="0">
                <a:pos x="1627" y="0"/>
              </a:cxn>
            </a:cxnLst>
            <a:rect l="0" t="0" r="r" b="b"/>
            <a:pathLst>
              <a:path w="1627" h="406">
                <a:moveTo>
                  <a:pt x="1627" y="0"/>
                </a:moveTo>
                <a:lnTo>
                  <a:pt x="1627" y="406"/>
                </a:lnTo>
                <a:lnTo>
                  <a:pt x="0" y="406"/>
                </a:lnTo>
                <a:lnTo>
                  <a:pt x="0" y="0"/>
                </a:lnTo>
                <a:lnTo>
                  <a:pt x="1499" y="0"/>
                </a:lnTo>
                <a:lnTo>
                  <a:pt x="1627" y="0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14435" name="Freeform 99"/>
          <p:cNvSpPr>
            <a:spLocks/>
          </p:cNvSpPr>
          <p:nvPr/>
        </p:nvSpPr>
        <p:spPr bwMode="auto">
          <a:xfrm>
            <a:off x="4941465" y="2606130"/>
            <a:ext cx="2582863" cy="644525"/>
          </a:xfrm>
          <a:custGeom>
            <a:avLst/>
            <a:gdLst/>
            <a:ahLst/>
            <a:cxnLst>
              <a:cxn ang="0">
                <a:pos x="1627" y="0"/>
              </a:cxn>
              <a:cxn ang="0">
                <a:pos x="1627" y="406"/>
              </a:cxn>
              <a:cxn ang="0">
                <a:pos x="0" y="406"/>
              </a:cxn>
              <a:cxn ang="0">
                <a:pos x="0" y="0"/>
              </a:cxn>
              <a:cxn ang="0">
                <a:pos x="1499" y="0"/>
              </a:cxn>
            </a:cxnLst>
            <a:rect l="0" t="0" r="r" b="b"/>
            <a:pathLst>
              <a:path w="1627" h="406">
                <a:moveTo>
                  <a:pt x="1627" y="0"/>
                </a:moveTo>
                <a:lnTo>
                  <a:pt x="1627" y="406"/>
                </a:lnTo>
                <a:lnTo>
                  <a:pt x="0" y="406"/>
                </a:lnTo>
                <a:lnTo>
                  <a:pt x="0" y="0"/>
                </a:lnTo>
                <a:lnTo>
                  <a:pt x="1499" y="0"/>
                </a:lnTo>
              </a:path>
            </a:pathLst>
          </a:custGeom>
          <a:solidFill>
            <a:srgbClr val="E6E6E6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14436" name="Freeform 100"/>
          <p:cNvSpPr>
            <a:spLocks/>
          </p:cNvSpPr>
          <p:nvPr/>
        </p:nvSpPr>
        <p:spPr bwMode="auto">
          <a:xfrm>
            <a:off x="4941465" y="3653880"/>
            <a:ext cx="2582863" cy="647700"/>
          </a:xfrm>
          <a:custGeom>
            <a:avLst/>
            <a:gdLst/>
            <a:ahLst/>
            <a:cxnLst>
              <a:cxn ang="0">
                <a:pos x="1627" y="0"/>
              </a:cxn>
              <a:cxn ang="0">
                <a:pos x="1627" y="408"/>
              </a:cxn>
              <a:cxn ang="0">
                <a:pos x="0" y="408"/>
              </a:cxn>
              <a:cxn ang="0">
                <a:pos x="0" y="0"/>
              </a:cxn>
              <a:cxn ang="0">
                <a:pos x="1499" y="0"/>
              </a:cxn>
              <a:cxn ang="0">
                <a:pos x="1627" y="0"/>
              </a:cxn>
            </a:cxnLst>
            <a:rect l="0" t="0" r="r" b="b"/>
            <a:pathLst>
              <a:path w="1627" h="408">
                <a:moveTo>
                  <a:pt x="1627" y="0"/>
                </a:moveTo>
                <a:lnTo>
                  <a:pt x="1627" y="408"/>
                </a:lnTo>
                <a:lnTo>
                  <a:pt x="0" y="408"/>
                </a:lnTo>
                <a:lnTo>
                  <a:pt x="0" y="0"/>
                </a:lnTo>
                <a:lnTo>
                  <a:pt x="1499" y="0"/>
                </a:lnTo>
                <a:lnTo>
                  <a:pt x="1627" y="0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14437" name="Freeform 101"/>
          <p:cNvSpPr>
            <a:spLocks/>
          </p:cNvSpPr>
          <p:nvPr/>
        </p:nvSpPr>
        <p:spPr bwMode="auto">
          <a:xfrm>
            <a:off x="4941465" y="3653880"/>
            <a:ext cx="2582863" cy="647700"/>
          </a:xfrm>
          <a:custGeom>
            <a:avLst/>
            <a:gdLst/>
            <a:ahLst/>
            <a:cxnLst>
              <a:cxn ang="0">
                <a:pos x="1627" y="0"/>
              </a:cxn>
              <a:cxn ang="0">
                <a:pos x="1627" y="408"/>
              </a:cxn>
              <a:cxn ang="0">
                <a:pos x="0" y="408"/>
              </a:cxn>
              <a:cxn ang="0">
                <a:pos x="0" y="0"/>
              </a:cxn>
              <a:cxn ang="0">
                <a:pos x="1499" y="0"/>
              </a:cxn>
            </a:cxnLst>
            <a:rect l="0" t="0" r="r" b="b"/>
            <a:pathLst>
              <a:path w="1627" h="408">
                <a:moveTo>
                  <a:pt x="1627" y="0"/>
                </a:moveTo>
                <a:lnTo>
                  <a:pt x="1627" y="408"/>
                </a:lnTo>
                <a:lnTo>
                  <a:pt x="0" y="408"/>
                </a:lnTo>
                <a:lnTo>
                  <a:pt x="0" y="0"/>
                </a:lnTo>
                <a:lnTo>
                  <a:pt x="1499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14438" name="Freeform 102"/>
          <p:cNvSpPr>
            <a:spLocks/>
          </p:cNvSpPr>
          <p:nvPr/>
        </p:nvSpPr>
        <p:spPr bwMode="auto">
          <a:xfrm>
            <a:off x="4941465" y="4704805"/>
            <a:ext cx="2582863" cy="647700"/>
          </a:xfrm>
          <a:custGeom>
            <a:avLst/>
            <a:gdLst/>
            <a:ahLst/>
            <a:cxnLst>
              <a:cxn ang="0">
                <a:pos x="1627" y="0"/>
              </a:cxn>
              <a:cxn ang="0">
                <a:pos x="1627" y="408"/>
              </a:cxn>
              <a:cxn ang="0">
                <a:pos x="0" y="408"/>
              </a:cxn>
              <a:cxn ang="0">
                <a:pos x="0" y="0"/>
              </a:cxn>
              <a:cxn ang="0">
                <a:pos x="1499" y="0"/>
              </a:cxn>
              <a:cxn ang="0">
                <a:pos x="1627" y="0"/>
              </a:cxn>
            </a:cxnLst>
            <a:rect l="0" t="0" r="r" b="b"/>
            <a:pathLst>
              <a:path w="1627" h="408">
                <a:moveTo>
                  <a:pt x="1627" y="0"/>
                </a:moveTo>
                <a:lnTo>
                  <a:pt x="1627" y="408"/>
                </a:lnTo>
                <a:lnTo>
                  <a:pt x="0" y="408"/>
                </a:lnTo>
                <a:lnTo>
                  <a:pt x="0" y="0"/>
                </a:lnTo>
                <a:lnTo>
                  <a:pt x="1499" y="0"/>
                </a:lnTo>
                <a:lnTo>
                  <a:pt x="1627" y="0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14439" name="Freeform 103"/>
          <p:cNvSpPr>
            <a:spLocks/>
          </p:cNvSpPr>
          <p:nvPr/>
        </p:nvSpPr>
        <p:spPr bwMode="auto">
          <a:xfrm>
            <a:off x="4941465" y="4704805"/>
            <a:ext cx="2582863" cy="647700"/>
          </a:xfrm>
          <a:custGeom>
            <a:avLst/>
            <a:gdLst/>
            <a:ahLst/>
            <a:cxnLst>
              <a:cxn ang="0">
                <a:pos x="1627" y="0"/>
              </a:cxn>
              <a:cxn ang="0">
                <a:pos x="1627" y="408"/>
              </a:cxn>
              <a:cxn ang="0">
                <a:pos x="0" y="408"/>
              </a:cxn>
              <a:cxn ang="0">
                <a:pos x="0" y="0"/>
              </a:cxn>
              <a:cxn ang="0">
                <a:pos x="1499" y="0"/>
              </a:cxn>
            </a:cxnLst>
            <a:rect l="0" t="0" r="r" b="b"/>
            <a:pathLst>
              <a:path w="1627" h="408">
                <a:moveTo>
                  <a:pt x="1627" y="0"/>
                </a:moveTo>
                <a:lnTo>
                  <a:pt x="1627" y="408"/>
                </a:lnTo>
                <a:lnTo>
                  <a:pt x="0" y="408"/>
                </a:lnTo>
                <a:lnTo>
                  <a:pt x="0" y="0"/>
                </a:lnTo>
                <a:lnTo>
                  <a:pt x="1499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14440" name="Rectangle 104"/>
          <p:cNvSpPr>
            <a:spLocks noChangeArrowheads="1"/>
          </p:cNvSpPr>
          <p:nvPr/>
        </p:nvSpPr>
        <p:spPr bwMode="auto">
          <a:xfrm>
            <a:off x="3420633" y="1769500"/>
            <a:ext cx="1293122" cy="21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신기술인증 </a:t>
            </a:r>
            <a:endParaRPr kumimoji="1" 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444" name="Rectangle 108"/>
          <p:cNvSpPr>
            <a:spLocks noChangeArrowheads="1"/>
          </p:cNvSpPr>
          <p:nvPr/>
        </p:nvSpPr>
        <p:spPr bwMode="auto">
          <a:xfrm>
            <a:off x="3566685" y="2682325"/>
            <a:ext cx="124144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건축 설계에 </a:t>
            </a:r>
            <a:endParaRPr kumimoji="1" lang="en-US" altLang="ko-KR" sz="1200" b="1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맑은 고딕" pitchFamily="50" charset="-127"/>
                <a:ea typeface="맑은 고딕" pitchFamily="50" charset="-127"/>
              </a:rPr>
              <a:t>삽입 </a:t>
            </a:r>
            <a:endParaRPr kumimoji="1" 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448" name="Rectangle 112"/>
          <p:cNvSpPr>
            <a:spLocks noChangeArrowheads="1"/>
          </p:cNvSpPr>
          <p:nvPr/>
        </p:nvSpPr>
        <p:spPr bwMode="auto">
          <a:xfrm>
            <a:off x="3779912" y="3869780"/>
            <a:ext cx="878446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키워드 광고 </a:t>
            </a:r>
            <a:endParaRPr kumimoji="1" 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452" name="Rectangle 116"/>
          <p:cNvSpPr>
            <a:spLocks noChangeArrowheads="1"/>
          </p:cNvSpPr>
          <p:nvPr/>
        </p:nvSpPr>
        <p:spPr bwMode="auto">
          <a:xfrm>
            <a:off x="3639711" y="4917530"/>
            <a:ext cx="1248238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실증단지 이용 </a:t>
            </a:r>
            <a:endParaRPr kumimoji="1" 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457" name="Rectangle 121"/>
          <p:cNvSpPr>
            <a:spLocks noChangeArrowheads="1"/>
          </p:cNvSpPr>
          <p:nvPr/>
        </p:nvSpPr>
        <p:spPr bwMode="auto">
          <a:xfrm>
            <a:off x="5100215" y="1643050"/>
            <a:ext cx="2336848" cy="13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· KCL </a:t>
            </a:r>
            <a:r>
              <a:rPr kumimoji="1" lang="ko-KR" altLang="en-US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시험성적서 견적서  받음</a:t>
            </a:r>
            <a:endParaRPr kumimoji="1" lang="en-US" altLang="ko-KR" sz="10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ko-KR" altLang="en-US" sz="1000" dirty="0" err="1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경기테크노파크</a:t>
            </a:r>
            <a:r>
              <a:rPr kumimoji="1" lang="ko-KR" altLang="en-US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기술닥터  시험성적</a:t>
            </a:r>
            <a:endParaRPr kumimoji="1" lang="en-US" altLang="ko-KR" sz="10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ko-KR" altLang="en-US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진행 중  </a:t>
            </a:r>
            <a:endParaRPr kumimoji="1" lang="en-US" altLang="ko-KR" sz="10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en-US" altLang="ko-KR" sz="10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맑은 고딕" pitchFamily="50" charset="-127"/>
                <a:ea typeface="맑은 고딕" pitchFamily="50" charset="-127"/>
              </a:rPr>
              <a:t>  </a:t>
            </a:r>
            <a:endParaRPr kumimoji="1" lang="en-US" altLang="ko-KR" sz="1000" b="0" i="0" u="none" strike="noStrike" cap="none" normalizeH="0" baseline="0" dirty="0" smtClean="0">
              <a:ln>
                <a:noFill/>
              </a:ln>
              <a:solidFill>
                <a:srgbClr val="1A1A1A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485" name="Rectangle 149"/>
          <p:cNvSpPr>
            <a:spLocks noChangeArrowheads="1"/>
          </p:cNvSpPr>
          <p:nvPr/>
        </p:nvSpPr>
        <p:spPr bwMode="auto">
          <a:xfrm>
            <a:off x="5100215" y="2740858"/>
            <a:ext cx="21929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kumimoji="1" lang="ko-KR" altLang="en-US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대한건축협회에서 발행하는  건축물 </a:t>
            </a:r>
            <a:endParaRPr kumimoji="1" lang="en-US" altLang="ko-KR" sz="10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ko-KR" altLang="en-US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정보 제공받고 건축 설계에 반영 </a:t>
            </a:r>
            <a:endParaRPr kumimoji="1" 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513" name="Rectangle 177"/>
          <p:cNvSpPr>
            <a:spLocks noChangeArrowheads="1"/>
          </p:cNvSpPr>
          <p:nvPr/>
        </p:nvSpPr>
        <p:spPr bwMode="auto">
          <a:xfrm>
            <a:off x="5100215" y="3668176"/>
            <a:ext cx="237336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kumimoji="1" lang="ko-KR" altLang="en-US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인터넷 </a:t>
            </a:r>
            <a:r>
              <a:rPr kumimoji="1" lang="ko-KR" altLang="en-US" sz="1000" dirty="0" err="1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검색창에</a:t>
            </a:r>
            <a:r>
              <a:rPr kumimoji="1" lang="ko-KR" altLang="en-US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키워드 광고 </a:t>
            </a:r>
            <a:endParaRPr kumimoji="1" lang="en-US" altLang="ko-KR" sz="10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ko-KR" altLang="en-US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화재예방 에어체인지 </a:t>
            </a:r>
            <a:endParaRPr kumimoji="1" lang="en-US" altLang="ko-KR" sz="10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밀어내면 </a:t>
            </a:r>
            <a:r>
              <a:rPr kumimoji="1" lang="en-US" altLang="ko-KR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kumimoji="1" lang="ko-KR" altLang="en-US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배 효과</a:t>
            </a:r>
            <a:endParaRPr kumimoji="1" 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542" name="Rectangle 206"/>
          <p:cNvSpPr>
            <a:spLocks noChangeArrowheads="1"/>
          </p:cNvSpPr>
          <p:nvPr/>
        </p:nvSpPr>
        <p:spPr bwMode="auto">
          <a:xfrm>
            <a:off x="5100215" y="4727053"/>
            <a:ext cx="213199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kumimoji="1" lang="ko-KR" altLang="en-US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환경산업기술원에서  관리하는 </a:t>
            </a:r>
            <a:endParaRPr kumimoji="1" lang="en-US" altLang="ko-KR" sz="10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ko-KR" altLang="en-US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환경업체 실증단지 이용하여 화재 </a:t>
            </a:r>
            <a:endParaRPr kumimoji="1" lang="en-US" altLang="ko-KR" sz="10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맑은 고딕" pitchFamily="50" charset="-127"/>
                <a:ea typeface="맑은 고딕" pitchFamily="50" charset="-127"/>
              </a:rPr>
              <a:t>  예방 에어체인지 동영상 제작 </a:t>
            </a:r>
            <a:endParaRPr kumimoji="1" 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70" name="그림 69" descr="007_airchange AC-40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66" y="2479662"/>
            <a:ext cx="2555910" cy="3357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28728" y="4286256"/>
            <a:ext cx="6336000" cy="1252651"/>
          </a:xfrm>
        </p:spPr>
        <p:txBody>
          <a:bodyPr/>
          <a:lstStyle/>
          <a:p>
            <a:r>
              <a:rPr lang="ko-KR" altLang="en-US" sz="2800" dirty="0" smtClean="0"/>
              <a:t>다음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페이지를 클릭하시면 불이 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dirty="0" smtClean="0"/>
              <a:t>꼬부라지는 동영상을 볼 수 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9"/>
          </p:nvPr>
        </p:nvSpPr>
        <p:spPr>
          <a:xfrm>
            <a:off x="1214414" y="285728"/>
            <a:ext cx="6336000" cy="305918"/>
          </a:xfrm>
        </p:spPr>
        <p:txBody>
          <a:bodyPr/>
          <a:lstStyle/>
          <a:p>
            <a:r>
              <a:rPr altLang="en-US" smtClean="0"/>
              <a:t>다음 </a:t>
            </a:r>
            <a:endParaRPr lang="ko-KR" altLang="en-US" dirty="0"/>
          </a:p>
        </p:txBody>
      </p:sp>
      <p:pic>
        <p:nvPicPr>
          <p:cNvPr id="7" name="그림 6" descr="26- 신기술 발표자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500042"/>
            <a:ext cx="4929222" cy="3833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2018년 2월 23일 발표용 동영상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85852" y="1586300"/>
            <a:ext cx="7362848" cy="41287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28596" y="928670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/>
              <a:t>     아래 그림을 클릭하시면 불이 꼬부라지는 동영상을 볼 수 있습니다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395369" y="3867156"/>
            <a:ext cx="6336000" cy="892552"/>
          </a:xfrm>
        </p:spPr>
        <p:txBody>
          <a:bodyPr/>
          <a:lstStyle/>
          <a:p>
            <a:r>
              <a:rPr lang="en-US" altLang="ko-KR" sz="4000" dirty="0" smtClean="0">
                <a:solidFill>
                  <a:schemeClr val="accent1"/>
                </a:solidFill>
              </a:rPr>
              <a:t>Thank</a:t>
            </a:r>
            <a:r>
              <a:rPr lang="en-US" altLang="ko-KR" sz="4000" dirty="0" smtClean="0"/>
              <a:t> you!</a:t>
            </a:r>
            <a:endParaRPr lang="ko-KR" altLang="en-US" sz="4000" dirty="0"/>
          </a:p>
        </p:txBody>
      </p:sp>
      <p:pic>
        <p:nvPicPr>
          <p:cNvPr id="24" name="그림 23" descr="007_airchange AC-40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695" y="179343"/>
            <a:ext cx="2592423" cy="3757617"/>
          </a:xfrm>
          <a:prstGeom prst="rect">
            <a:avLst/>
          </a:prstGeom>
        </p:spPr>
      </p:pic>
      <p:pic>
        <p:nvPicPr>
          <p:cNvPr id="25" name="그림 24" descr="004_airchange AC-40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305" y="252369"/>
            <a:ext cx="1139823" cy="3538539"/>
          </a:xfrm>
          <a:prstGeom prst="rect">
            <a:avLst/>
          </a:prstGeom>
        </p:spPr>
      </p:pic>
      <p:pic>
        <p:nvPicPr>
          <p:cNvPr id="26" name="그림 25" descr="001_airchange AC-40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1214422"/>
            <a:ext cx="1905726" cy="258126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214546" y="5143512"/>
            <a:ext cx="4929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8. </a:t>
            </a:r>
            <a:r>
              <a:rPr lang="ko-KR" altLang="en-US" dirty="0" smtClean="0"/>
              <a:t>증거자료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불을 밀어내는 동영상 첨부  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7"/>
          </p:nvPr>
        </p:nvSpPr>
        <p:spPr>
          <a:xfrm>
            <a:off x="314735" y="116632"/>
            <a:ext cx="8614983" cy="592470"/>
          </a:xfrm>
        </p:spPr>
        <p:txBody>
          <a:bodyPr/>
          <a:lstStyle/>
          <a:p>
            <a:r>
              <a:rPr smtClean="0"/>
              <a:t> 기술성      </a:t>
            </a:r>
            <a:r>
              <a:rPr lang="en-US" dirty="0" smtClean="0"/>
              <a:t>1-1 </a:t>
            </a:r>
            <a:r>
              <a:rPr lang="en-US" altLang="ko-KR" dirty="0" smtClean="0"/>
              <a:t>  </a:t>
            </a:r>
            <a:r>
              <a:rPr smtClean="0"/>
              <a:t>바닥으로 밀어내면 </a:t>
            </a:r>
            <a:r>
              <a:rPr lang="en-US" dirty="0" smtClean="0"/>
              <a:t>10</a:t>
            </a:r>
            <a:r>
              <a:rPr smtClean="0"/>
              <a:t>배 효과 </a:t>
            </a:r>
            <a:r>
              <a:rPr lang="en-US" dirty="0" smtClean="0"/>
              <a:t>!</a:t>
            </a:r>
            <a:r>
              <a:rPr sz="2400" smtClean="0"/>
              <a:t>     </a:t>
            </a:r>
            <a:endParaRPr lang="ko-KR" altLang="en-US" sz="24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8"/>
          </p:nvPr>
        </p:nvSpPr>
        <p:spPr>
          <a:xfrm rot="21367818">
            <a:off x="312084" y="688284"/>
            <a:ext cx="8557423" cy="1101840"/>
          </a:xfrm>
        </p:spPr>
        <p:txBody>
          <a:bodyPr/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  </a:t>
            </a:r>
            <a:r>
              <a:rPr sz="1600" smtClean="0">
                <a:solidFill>
                  <a:srgbClr val="FF0000"/>
                </a:solidFill>
              </a:rPr>
              <a:t>유해 물질은 공기보다 무겁기 때문에 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sz="1600" smtClean="0">
                <a:solidFill>
                  <a:srgbClr val="FF0000"/>
                </a:solidFill>
              </a:rPr>
              <a:t>                                       잠을 자는 시간은 유해 물질을 마시는 시간이  될 수 있다</a:t>
            </a:r>
            <a:r>
              <a:rPr lang="en-US" sz="1600" dirty="0" smtClean="0">
                <a:solidFill>
                  <a:srgbClr val="FF0000"/>
                </a:solidFill>
              </a:rPr>
              <a:t>. </a:t>
            </a:r>
            <a:r>
              <a:rPr sz="1600" smtClean="0">
                <a:solidFill>
                  <a:srgbClr val="FF0000"/>
                </a:solidFill>
              </a:rPr>
              <a:t> 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pic>
        <p:nvPicPr>
          <p:cNvPr id="4" name="내용 개체 틀 3" descr="공기청정기 에어체인지[0010].jpg"/>
          <p:cNvPicPr>
            <a:picLocks noChangeAspect="1"/>
          </p:cNvPicPr>
          <p:nvPr/>
        </p:nvPicPr>
        <p:blipFill rotWithShape="1">
          <a:blip r:embed="rId2" cstate="print"/>
          <a:srcRect l="2608" t="4096" r="8837" b="5052"/>
          <a:stretch/>
        </p:blipFill>
        <p:spPr>
          <a:xfrm>
            <a:off x="1071538" y="1603416"/>
            <a:ext cx="6929453" cy="5007200"/>
          </a:xfrm>
          <a:prstGeom prst="rect">
            <a:avLst/>
          </a:prstGeom>
        </p:spPr>
      </p:pic>
      <p:sp>
        <p:nvSpPr>
          <p:cNvPr id="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768244" y="6471699"/>
            <a:ext cx="2133600" cy="246221"/>
          </a:xfrm>
        </p:spPr>
        <p:txBody>
          <a:bodyPr/>
          <a:lstStyle/>
          <a:p>
            <a:fld id="{888AB9F4-96E6-4C5F-8068-4B9C71A7656E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7"/>
          </p:nvPr>
        </p:nvSpPr>
        <p:spPr>
          <a:xfrm>
            <a:off x="314735" y="152636"/>
            <a:ext cx="8614983" cy="592470"/>
          </a:xfrm>
        </p:spPr>
        <p:txBody>
          <a:bodyPr/>
          <a:lstStyle/>
          <a:p>
            <a:r>
              <a:rPr smtClean="0"/>
              <a:t>기술성      </a:t>
            </a:r>
            <a:r>
              <a:rPr lang="en-US" dirty="0" smtClean="0"/>
              <a:t>1-</a:t>
            </a:r>
            <a:r>
              <a:rPr lang="en-US" altLang="ko-KR" dirty="0" smtClean="0"/>
              <a:t>2   </a:t>
            </a:r>
            <a:r>
              <a:rPr smtClean="0"/>
              <a:t>바닥으로 밀어내면 </a:t>
            </a:r>
            <a:r>
              <a:rPr lang="en-US" dirty="0" smtClean="0"/>
              <a:t>10</a:t>
            </a:r>
            <a:r>
              <a:rPr smtClean="0"/>
              <a:t>배 효과 </a:t>
            </a:r>
            <a:r>
              <a:rPr lang="en-US" dirty="0" smtClean="0"/>
              <a:t>!</a:t>
            </a:r>
            <a:r>
              <a:rPr smtClean="0"/>
              <a:t>  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8"/>
          </p:nvPr>
        </p:nvSpPr>
        <p:spPr>
          <a:xfrm>
            <a:off x="314735" y="800708"/>
            <a:ext cx="8614984" cy="1002069"/>
          </a:xfrm>
        </p:spPr>
        <p:txBody>
          <a:bodyPr/>
          <a:lstStyle/>
          <a:p>
            <a:r>
              <a:rPr lang="en-US" altLang="ko-KR" sz="2400" b="1" dirty="0">
                <a:latin typeface="+mn-ea"/>
              </a:rPr>
              <a:t>   </a:t>
            </a:r>
            <a:r>
              <a:rPr lang="ko-KR" altLang="en-US" sz="2400" b="1" dirty="0">
                <a:latin typeface="+mn-ea"/>
              </a:rPr>
              <a:t>□ </a:t>
            </a:r>
            <a:r>
              <a:rPr sz="2400" b="1" dirty="0">
                <a:latin typeface="+mn-ea"/>
              </a:rPr>
              <a:t>천장 온도 </a:t>
            </a:r>
            <a:r>
              <a:rPr lang="en-US" sz="2400" b="1" dirty="0">
                <a:latin typeface="+mn-ea"/>
              </a:rPr>
              <a:t>22</a:t>
            </a:r>
            <a:r>
              <a:rPr sz="2400" b="1" dirty="0">
                <a:latin typeface="+mn-ea"/>
              </a:rPr>
              <a:t>도</a:t>
            </a:r>
            <a:r>
              <a:rPr lang="ko-KR" altLang="en-US" sz="2400" b="1" dirty="0">
                <a:latin typeface="+mn-ea"/>
              </a:rPr>
              <a:t>와</a:t>
            </a:r>
            <a:r>
              <a:rPr sz="2400" b="1" dirty="0">
                <a:latin typeface="+mn-ea"/>
              </a:rPr>
              <a:t> 바닥온도 </a:t>
            </a:r>
            <a:r>
              <a:rPr lang="en-US" sz="2400" b="1" dirty="0">
                <a:latin typeface="+mn-ea"/>
              </a:rPr>
              <a:t>12</a:t>
            </a:r>
            <a:r>
              <a:rPr sz="2400" b="1" dirty="0">
                <a:latin typeface="+mn-ea"/>
              </a:rPr>
              <a:t>도</a:t>
            </a:r>
            <a:r>
              <a:rPr lang="ko-KR" altLang="en-US" sz="2400" b="1" dirty="0">
                <a:latin typeface="+mn-ea"/>
              </a:rPr>
              <a:t>의</a:t>
            </a:r>
            <a:r>
              <a:rPr sz="2400" b="1" dirty="0">
                <a:latin typeface="+mn-ea"/>
              </a:rPr>
              <a:t> 수직 온도 약 </a:t>
            </a:r>
            <a:r>
              <a:rPr lang="en-US" sz="2400" b="1" dirty="0">
                <a:latin typeface="+mn-ea"/>
              </a:rPr>
              <a:t>10</a:t>
            </a:r>
            <a:r>
              <a:rPr sz="2400" b="1" dirty="0">
                <a:latin typeface="+mn-ea"/>
              </a:rPr>
              <a:t>도 차이</a:t>
            </a:r>
            <a:r>
              <a:rPr lang="ko-KR" altLang="en-US" sz="2400" b="1" dirty="0">
                <a:latin typeface="+mn-ea"/>
              </a:rPr>
              <a:t>를 이용해</a:t>
            </a:r>
            <a:r>
              <a:rPr lang="en-US" sz="2400" b="1" dirty="0">
                <a:latin typeface="+mn-ea"/>
              </a:rPr>
              <a:t> </a:t>
            </a:r>
            <a:r>
              <a:rPr sz="2400" b="1" dirty="0">
                <a:latin typeface="+mn-ea"/>
              </a:rPr>
              <a:t>바닥으로 밀어내는 에어체인지 특허 제품 기술 </a:t>
            </a:r>
            <a:endParaRPr lang="ko-KR" altLang="en-US" sz="2400" b="1" dirty="0">
              <a:latin typeface="+mn-ea"/>
            </a:endParaRPr>
          </a:p>
        </p:txBody>
      </p:sp>
      <p:pic>
        <p:nvPicPr>
          <p:cNvPr id="4" name="내용 개체 틀 3" descr="공기청정기 에어체인지[0009].jpg"/>
          <p:cNvPicPr>
            <a:picLocks noChangeAspect="1"/>
          </p:cNvPicPr>
          <p:nvPr/>
        </p:nvPicPr>
        <p:blipFill rotWithShape="1">
          <a:blip r:embed="rId2" cstate="print"/>
          <a:srcRect t="4782"/>
          <a:stretch/>
        </p:blipFill>
        <p:spPr>
          <a:xfrm>
            <a:off x="892943" y="1802777"/>
            <a:ext cx="7358114" cy="4589007"/>
          </a:xfrm>
          <a:prstGeom prst="rect">
            <a:avLst/>
          </a:prstGeom>
        </p:spPr>
      </p:pic>
      <p:sp>
        <p:nvSpPr>
          <p:cNvPr id="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768244" y="6471699"/>
            <a:ext cx="2133600" cy="246221"/>
          </a:xfrm>
        </p:spPr>
        <p:txBody>
          <a:bodyPr/>
          <a:lstStyle/>
          <a:p>
            <a:fld id="{888AB9F4-96E6-4C5F-8068-4B9C71A7656E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4" name="Rectangle 160"/>
          <p:cNvSpPr>
            <a:spLocks noChangeArrowheads="1"/>
          </p:cNvSpPr>
          <p:nvPr/>
        </p:nvSpPr>
        <p:spPr bwMode="auto">
          <a:xfrm>
            <a:off x="790575" y="4462463"/>
            <a:ext cx="7540625" cy="167005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graphicFrame>
        <p:nvGraphicFramePr>
          <p:cNvPr id="244" name="표 2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3137961"/>
              </p:ext>
            </p:extLst>
          </p:nvPr>
        </p:nvGraphicFramePr>
        <p:xfrm>
          <a:off x="847674" y="1165194"/>
          <a:ext cx="3672408" cy="326196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044116"/>
                <a:gridCol w="2628292"/>
              </a:tblGrid>
              <a:tr h="42978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에어체인지 주요 실적 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3B3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5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3B3A"/>
                    </a:solidFill>
                  </a:tcPr>
                </a:tc>
              </a:tr>
              <a:tr h="71631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동풍 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호 </a:t>
                      </a:r>
                      <a:endParaRPr lang="ko-KR" altLang="en-US" sz="1200" b="1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1200" b="0" dirty="0" smtClean="0"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- 2001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년  경기도 </a:t>
                      </a:r>
                      <a:r>
                        <a:rPr lang="ko-KR" altLang="en-US" sz="1200" b="0" dirty="0" err="1" smtClean="0">
                          <a:latin typeface="+mn-ea"/>
                          <a:ea typeface="+mn-ea"/>
                        </a:rPr>
                        <a:t>광명교육지원청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   </a:t>
                      </a:r>
                      <a:endParaRPr lang="en-US" altLang="ko-KR" sz="1200" b="0" dirty="0" smtClean="0"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설치</a:t>
                      </a:r>
                      <a:endParaRPr lang="en-US" altLang="ko-KR" sz="1200" b="0" dirty="0" smtClean="0"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- 15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년 후 </a:t>
                      </a:r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2016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년 재 주문   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0"/>
                      </a:schemeClr>
                    </a:solidFill>
                  </a:tcPr>
                </a:tc>
              </a:tr>
              <a:tr h="42978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2014</a:t>
                      </a:r>
                      <a:r>
                        <a:rPr lang="ko-KR" altLang="en-US" sz="1200" b="0" baseline="0" dirty="0" smtClean="0">
                          <a:latin typeface="+mn-ea"/>
                          <a:ea typeface="+mn-ea"/>
                        </a:rPr>
                        <a:t> 대한민국 건강주택상 </a:t>
                      </a:r>
                      <a:endParaRPr lang="en-US" altLang="ko-KR" sz="1200" b="0" baseline="0" dirty="0" smtClean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 smtClean="0"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200" b="0" baseline="0" dirty="0" smtClean="0">
                          <a:latin typeface="+mn-ea"/>
                          <a:ea typeface="+mn-ea"/>
                        </a:rPr>
                        <a:t>한국환경공단</a:t>
                      </a:r>
                      <a:endParaRPr lang="ko-KR" altLang="en-US" sz="12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0"/>
                      </a:schemeClr>
                    </a:solidFill>
                  </a:tcPr>
                </a:tc>
              </a:tr>
              <a:tr h="1552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AC-40W </a:t>
                      </a:r>
                      <a:endParaRPr lang="ko-KR" altLang="en-US" sz="1200" b="1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- 2016</a:t>
                      </a:r>
                      <a:r>
                        <a:rPr lang="ko-KR" altLang="en-US" sz="12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년 경기도교육청 북부청사 </a:t>
                      </a:r>
                      <a:endParaRPr lang="en-US" altLang="ko-KR" sz="12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1200" b="0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민방위실에</a:t>
                      </a:r>
                      <a:r>
                        <a:rPr lang="ko-KR" altLang="en-US" sz="12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설치하여 공기순환기  </a:t>
                      </a:r>
                      <a:endParaRPr lang="en-US" altLang="ko-KR" sz="12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12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와 비교할 수 있게 됨</a:t>
                      </a:r>
                      <a:endParaRPr lang="en-US" altLang="ko-KR" sz="12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en-US" altLang="ko-KR" sz="12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0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경기테크노파크</a:t>
                      </a:r>
                      <a:r>
                        <a:rPr lang="ko-KR" altLang="en-US" sz="12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기술닥터 현장에 </a:t>
                      </a:r>
                      <a:endParaRPr lang="en-US" altLang="ko-KR" sz="12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10</a:t>
                      </a:r>
                      <a:r>
                        <a:rPr lang="ko-KR" altLang="en-US" sz="12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회 방문하여 기술일지에 기록함</a:t>
                      </a:r>
                      <a:endParaRPr lang="en-US" altLang="ko-KR" sz="12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B9F4-96E6-4C5F-8068-4B9C71A7656E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7"/>
          </p:nvPr>
        </p:nvSpPr>
        <p:spPr>
          <a:xfrm>
            <a:off x="1" y="0"/>
            <a:ext cx="8929718" cy="592470"/>
          </a:xfrm>
        </p:spPr>
        <p:txBody>
          <a:bodyPr/>
          <a:lstStyle/>
          <a:p>
            <a:r>
              <a:rPr lang="en-US" altLang="ko-KR" dirty="0" smtClean="0"/>
              <a:t> </a:t>
            </a:r>
            <a:r>
              <a:rPr sz="2000" smtClean="0"/>
              <a:t>기술성   </a:t>
            </a:r>
            <a:r>
              <a:rPr lang="en-US" sz="2000" dirty="0" smtClean="0"/>
              <a:t>1-3  </a:t>
            </a:r>
            <a:r>
              <a:rPr sz="2000" smtClean="0"/>
              <a:t>바닥으로 밀어내다 보니  화재 대피 및 화재 확산 방지로 발전  </a:t>
            </a:r>
            <a:endParaRPr lang="ko-KR" altLang="en-US" sz="2000" dirty="0"/>
          </a:p>
        </p:txBody>
      </p:sp>
      <p:sp>
        <p:nvSpPr>
          <p:cNvPr id="6305" name="Rectangle 161"/>
          <p:cNvSpPr>
            <a:spLocks noChangeArrowheads="1"/>
          </p:cNvSpPr>
          <p:nvPr/>
        </p:nvSpPr>
        <p:spPr bwMode="auto">
          <a:xfrm>
            <a:off x="790575" y="4462463"/>
            <a:ext cx="75406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graphicFrame>
        <p:nvGraphicFramePr>
          <p:cNvPr id="245" name="표 2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0457832"/>
              </p:ext>
            </p:extLst>
          </p:nvPr>
        </p:nvGraphicFramePr>
        <p:xfrm>
          <a:off x="4681539" y="1165194"/>
          <a:ext cx="3635895" cy="3293193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67599"/>
                <a:gridCol w="2768296"/>
              </a:tblGrid>
              <a:tr h="46360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화재 대피 및 화재 확산 방지로 발전 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5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3B3A"/>
                    </a:solidFill>
                  </a:tcPr>
                </a:tc>
              </a:tr>
              <a:tr h="11280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 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신기술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신청용 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동풍 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호 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2017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월 바닥으로 밀어 내다가 </a:t>
                      </a:r>
                      <a:endParaRPr lang="en-US" altLang="ko-KR" sz="1200" b="0" dirty="0" smtClean="0">
                        <a:latin typeface="+mn-ea"/>
                        <a:ea typeface="+mn-ea"/>
                      </a:endParaRPr>
                    </a:p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화재 대피 및 화재 확산 방지로 발전</a:t>
                      </a:r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algn="l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화재 발생 시 거실과 비상계단에 </a:t>
                      </a:r>
                      <a:endParaRPr lang="en-US" altLang="ko-KR" sz="1200" b="0" dirty="0" smtClean="0"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  뜨거운 불길이나 연기</a:t>
                      </a:r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가스가 </a:t>
                      </a:r>
                      <a:endParaRPr lang="en-US" altLang="ko-KR" sz="1200" b="0" dirty="0" smtClean="0"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  들어오지 못하도록 공기의 압력으로 </a:t>
                      </a:r>
                      <a:endParaRPr lang="en-US" altLang="ko-KR" sz="1200" b="0" dirty="0" smtClean="0"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  밀어내 사전에 화재를 예방하고  </a:t>
                      </a:r>
                      <a:endParaRPr lang="en-US" altLang="ko-KR" sz="1200" b="0" dirty="0" smtClean="0"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  유해물질 밖으로 배출 함 </a:t>
                      </a:r>
                      <a:endParaRPr lang="en-US" altLang="ko-KR" sz="1200" b="0" dirty="0" smtClean="0">
                        <a:latin typeface="+mn-ea"/>
                        <a:ea typeface="+mn-ea"/>
                      </a:endParaRPr>
                    </a:p>
                    <a:p>
                      <a:pPr algn="l" latinLnBrk="1"/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  <a:p>
                      <a:pPr marL="0" algn="l" defTabSz="914400" rtl="0" eaLnBrk="1" latinLnBrk="1" hangingPunct="1"/>
                      <a:r>
                        <a:rPr lang="en-US" altLang="ko-KR" sz="12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2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화재 발생 시 소방차 사다리는 </a:t>
                      </a:r>
                      <a:endParaRPr lang="en-US" altLang="ko-KR" sz="12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1" hangingPunct="1"/>
                      <a:r>
                        <a:rPr lang="en-US" altLang="ko-KR" sz="12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17</a:t>
                      </a:r>
                      <a:r>
                        <a:rPr lang="ko-KR" altLang="en-US" sz="12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층 이상 올라 오지 못하기 때문에 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  걱정했는데 에어체인지 설치하면 </a:t>
                      </a:r>
                      <a:endParaRPr lang="en-US" altLang="ko-KR" sz="1200" b="0" dirty="0" smtClean="0"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  화재 발생 시 비상 계단으로 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  신선한 공기를 마시면서 내려올 수 </a:t>
                      </a:r>
                      <a:endParaRPr lang="en-US" altLang="ko-KR" sz="1200" b="0" dirty="0" smtClean="0"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  있고</a:t>
                      </a:r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올라 갈 수 있음</a:t>
                      </a:r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0" dirty="0" smtClean="0">
                          <a:latin typeface="+mn-ea"/>
                          <a:ea typeface="+mn-ea"/>
                        </a:rPr>
                        <a:t> 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0"/>
                      </a:schemeClr>
                    </a:solidFill>
                  </a:tcPr>
                </a:tc>
              </a:tr>
              <a:tr h="61532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771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000" b="1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771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0" name="Rectangle 199"/>
          <p:cNvSpPr>
            <a:spLocks noChangeArrowheads="1"/>
          </p:cNvSpPr>
          <p:nvPr/>
        </p:nvSpPr>
        <p:spPr bwMode="auto">
          <a:xfrm>
            <a:off x="971600" y="4670442"/>
            <a:ext cx="72517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u"/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에어체인지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(AIR CHANGE) 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미세먼지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제거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곰팡이 냄새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페인트 냄새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새집증후군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아토피 걱정 뚝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!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u"/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에어체인지 설치하면 쾌적한 실내 공기 질 때문에 공부가 잘되고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자고 일어나면 몸이 </a:t>
            </a:r>
            <a:r>
              <a:rPr kumimoji="1" lang="ko-KR" altLang="en-US" sz="1200" dirty="0" err="1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거뜬</a:t>
            </a:r>
            <a:endParaRPr kumimoji="1" 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45" name="그림 44" descr="001_airchange AC-40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70" y="4962546"/>
            <a:ext cx="881350" cy="1193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B9F4-96E6-4C5F-8068-4B9C71A7656E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7"/>
          </p:nvPr>
        </p:nvSpPr>
        <p:spPr>
          <a:xfrm>
            <a:off x="314735" y="152636"/>
            <a:ext cx="8829265" cy="1169551"/>
          </a:xfrm>
        </p:spPr>
        <p:txBody>
          <a:bodyPr/>
          <a:lstStyle/>
          <a:p>
            <a:r>
              <a:rPr smtClean="0"/>
              <a:t>기술성      </a:t>
            </a:r>
            <a:r>
              <a:rPr lang="en-US" dirty="0" smtClean="0"/>
              <a:t>1-4. </a:t>
            </a:r>
            <a:r>
              <a:rPr smtClean="0"/>
              <a:t> 차별성 </a:t>
            </a:r>
            <a:r>
              <a:rPr lang="en-US" dirty="0" smtClean="0"/>
              <a:t>/</a:t>
            </a:r>
            <a:r>
              <a:rPr smtClean="0"/>
              <a:t> 바닥으로 밀어내면 </a:t>
            </a:r>
            <a:r>
              <a:rPr lang="en-US" dirty="0" smtClean="0"/>
              <a:t>10</a:t>
            </a:r>
            <a:r>
              <a:rPr smtClean="0"/>
              <a:t>배 효과 </a:t>
            </a:r>
            <a:r>
              <a:rPr lang="en-US" dirty="0" smtClean="0"/>
              <a:t>!</a:t>
            </a:r>
          </a:p>
          <a:p>
            <a:endParaRPr lang="ko-KR" altLang="en-US" dirty="0"/>
          </a:p>
        </p:txBody>
      </p:sp>
      <p:sp>
        <p:nvSpPr>
          <p:cNvPr id="42" name="Rectangle 170"/>
          <p:cNvSpPr>
            <a:spLocks noChangeArrowheads="1"/>
          </p:cNvSpPr>
          <p:nvPr/>
        </p:nvSpPr>
        <p:spPr bwMode="auto">
          <a:xfrm>
            <a:off x="6083300" y="1756178"/>
            <a:ext cx="1285608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제목을 입력하세요</a:t>
            </a:r>
          </a:p>
        </p:txBody>
      </p:sp>
      <p:pic>
        <p:nvPicPr>
          <p:cNvPr id="61" name="그림 60" descr="[03]- 다층 건물의 환기 및 화재 확산 방지 시스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428736"/>
            <a:ext cx="3565092" cy="5072074"/>
          </a:xfrm>
          <a:prstGeom prst="rect">
            <a:avLst/>
          </a:prstGeom>
        </p:spPr>
      </p:pic>
      <p:pic>
        <p:nvPicPr>
          <p:cNvPr id="63" name="그림 62" descr="[01]- 다층 건물의 환기 및 화재 확산 방지 시스템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428736"/>
            <a:ext cx="3748015" cy="515781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28662" y="928670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[</a:t>
            </a:r>
            <a:r>
              <a:rPr lang="ko-KR" altLang="en-US" dirty="0" smtClean="0"/>
              <a:t>도 </a:t>
            </a:r>
            <a:r>
              <a:rPr lang="en-US" altLang="ko-KR" dirty="0" smtClean="0"/>
              <a:t>1]  </a:t>
            </a:r>
            <a:r>
              <a:rPr lang="ko-KR" altLang="en-US" dirty="0" smtClean="0"/>
              <a:t>기존 제품 </a:t>
            </a:r>
            <a:r>
              <a:rPr lang="en-US" altLang="ko-KR" dirty="0" smtClean="0"/>
              <a:t>     </a:t>
            </a:r>
            <a:r>
              <a:rPr lang="ko-KR" altLang="en-US" dirty="0" smtClean="0"/>
              <a:t>                         </a:t>
            </a:r>
            <a:r>
              <a:rPr lang="en-US" altLang="ko-KR" dirty="0" smtClean="0"/>
              <a:t>[</a:t>
            </a:r>
            <a:r>
              <a:rPr lang="ko-KR" altLang="en-US" dirty="0" smtClean="0"/>
              <a:t>도 </a:t>
            </a:r>
            <a:r>
              <a:rPr lang="en-US" altLang="ko-KR" dirty="0" smtClean="0"/>
              <a:t>3]  </a:t>
            </a:r>
            <a:r>
              <a:rPr lang="ko-KR" altLang="en-US" dirty="0" smtClean="0"/>
              <a:t>에어체인지 신제품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     </a:t>
            </a:r>
            <a:r>
              <a:rPr lang="ko-KR" altLang="en-US" sz="1400" dirty="0" smtClean="0"/>
              <a:t>연돌 효과로 화재 확산  증가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                                    공기압으로 연돌 효과 방지 </a:t>
            </a:r>
            <a:endParaRPr lang="en-US" altLang="ko-KR" sz="1400" dirty="0" smtClean="0"/>
          </a:p>
          <a:p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7"/>
          </p:nvPr>
        </p:nvSpPr>
        <p:spPr>
          <a:xfrm>
            <a:off x="314735" y="28218"/>
            <a:ext cx="8829265" cy="572464"/>
          </a:xfrm>
        </p:spPr>
        <p:txBody>
          <a:bodyPr/>
          <a:lstStyle/>
          <a:p>
            <a:r>
              <a:rPr sz="2400" smtClean="0"/>
              <a:t>기술성   </a:t>
            </a:r>
            <a:r>
              <a:rPr lang="en-US" sz="2400" dirty="0" smtClean="0"/>
              <a:t>1-5  </a:t>
            </a:r>
            <a:r>
              <a:rPr sz="2400" smtClean="0"/>
              <a:t>고층 건축물 비상계단을 이용하여  공기 압력을 </a:t>
            </a:r>
            <a:r>
              <a:rPr lang="en-US" sz="2400" dirty="0" smtClean="0"/>
              <a:t> </a:t>
            </a:r>
            <a:r>
              <a:rPr sz="2400" smtClean="0"/>
              <a:t> </a:t>
            </a:r>
            <a:endParaRPr lang="ko-KR" altLang="en-US" sz="24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8"/>
          </p:nvPr>
        </p:nvSpPr>
        <p:spPr>
          <a:xfrm>
            <a:off x="314735" y="642918"/>
            <a:ext cx="8829265" cy="519566"/>
          </a:xfrm>
        </p:spPr>
        <p:txBody>
          <a:bodyPr/>
          <a:lstStyle/>
          <a:p>
            <a:r>
              <a:rPr lang="ko-KR" altLang="en-US" sz="2400" b="1" dirty="0" smtClean="0"/>
              <a:t>         </a:t>
            </a:r>
            <a:r>
              <a:rPr altLang="en-US" sz="2400" b="1" smtClean="0"/>
              <a:t>만들어 연기와  유독가스와  </a:t>
            </a:r>
            <a:r>
              <a:rPr sz="2400" b="1" smtClean="0"/>
              <a:t>뜨거운 불을 밀어내는 기술 </a:t>
            </a:r>
            <a:endParaRPr lang="ko-KR" altLang="en-US" sz="2400" b="1" dirty="0"/>
          </a:p>
        </p:txBody>
      </p:sp>
      <p:pic>
        <p:nvPicPr>
          <p:cNvPr id="4" name="그림 3" descr="화재안전대책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428736"/>
            <a:ext cx="6746513" cy="5429264"/>
          </a:xfrm>
          <a:prstGeom prst="rect">
            <a:avLst/>
          </a:prstGeom>
        </p:spPr>
      </p:pic>
      <p:sp>
        <p:nvSpPr>
          <p:cNvPr id="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768244" y="6471699"/>
            <a:ext cx="2133600" cy="246221"/>
          </a:xfrm>
        </p:spPr>
        <p:txBody>
          <a:bodyPr/>
          <a:lstStyle/>
          <a:p>
            <a:fld id="{888AB9F4-96E6-4C5F-8068-4B9C71A7656E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35"/>
          <p:cNvSpPr>
            <a:spLocks noChangeArrowheads="1"/>
          </p:cNvSpPr>
          <p:nvPr/>
        </p:nvSpPr>
        <p:spPr bwMode="auto">
          <a:xfrm>
            <a:off x="791580" y="3744913"/>
            <a:ext cx="3719513" cy="2541607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B9F4-96E6-4C5F-8068-4B9C71A7656E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7"/>
          </p:nvPr>
        </p:nvSpPr>
        <p:spPr>
          <a:xfrm>
            <a:off x="314735" y="0"/>
            <a:ext cx="8686421" cy="572464"/>
          </a:xfrm>
        </p:spPr>
        <p:txBody>
          <a:bodyPr/>
          <a:lstStyle/>
          <a:p>
            <a:r>
              <a:rPr sz="2400" smtClean="0"/>
              <a:t>적용성 </a:t>
            </a:r>
            <a:r>
              <a:rPr lang="en-US" altLang="ko-KR" sz="2400" dirty="0" smtClean="0"/>
              <a:t>     2-1 </a:t>
            </a:r>
            <a:r>
              <a:rPr sz="2400" smtClean="0"/>
              <a:t>바닥으로 밀어내면 </a:t>
            </a:r>
            <a:r>
              <a:rPr lang="en-US" sz="2400" dirty="0" smtClean="0"/>
              <a:t>10</a:t>
            </a:r>
            <a:r>
              <a:rPr sz="2400" smtClean="0"/>
              <a:t>배 효과  증거 자료 </a:t>
            </a:r>
            <a:endParaRPr lang="ko-KR" altLang="en-US" sz="2400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285852" y="1785926"/>
            <a:ext cx="6715172" cy="6508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621213" y="3278188"/>
            <a:ext cx="3719513" cy="4159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4754565" y="3332163"/>
            <a:ext cx="339570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00" b="1" dirty="0" smtClean="0">
                <a:solidFill>
                  <a:schemeClr val="bg1"/>
                </a:solidFill>
                <a:latin typeface="+mn-ea"/>
              </a:rPr>
              <a:t>밀어내면 </a:t>
            </a:r>
            <a:r>
              <a:rPr kumimoji="1" lang="en-US" altLang="ko-KR" sz="1500" b="1" dirty="0" smtClean="0">
                <a:solidFill>
                  <a:schemeClr val="bg1"/>
                </a:solidFill>
                <a:latin typeface="+mn-ea"/>
              </a:rPr>
              <a:t>10</a:t>
            </a:r>
            <a:r>
              <a:rPr kumimoji="1" lang="ko-KR" altLang="en-US" sz="1500" b="1" dirty="0" smtClean="0">
                <a:solidFill>
                  <a:schemeClr val="bg1"/>
                </a:solidFill>
                <a:latin typeface="+mn-ea"/>
              </a:rPr>
              <a:t>배 효과 에어체인지 시스템 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800100" y="3278188"/>
            <a:ext cx="3719513" cy="415925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1030238" y="3332163"/>
            <a:ext cx="3322683" cy="26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00" b="1" dirty="0" smtClean="0">
                <a:solidFill>
                  <a:schemeClr val="bg1"/>
                </a:solidFill>
                <a:latin typeface="+mn-ea"/>
              </a:rPr>
              <a:t>공기순환기 </a:t>
            </a:r>
            <a:r>
              <a:rPr kumimoji="1" lang="ko-KR" altLang="en-US" sz="1500" b="1" dirty="0" err="1" smtClean="0">
                <a:solidFill>
                  <a:schemeClr val="bg1"/>
                </a:solidFill>
                <a:latin typeface="+mn-ea"/>
              </a:rPr>
              <a:t>폐열회수형</a:t>
            </a:r>
            <a:r>
              <a:rPr kumimoji="1" lang="ko-KR" altLang="en-US" sz="1500" b="1" dirty="0" smtClean="0">
                <a:solidFill>
                  <a:schemeClr val="bg1"/>
                </a:solidFill>
                <a:latin typeface="+mn-ea"/>
              </a:rPr>
              <a:t> 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1357290" y="1916832"/>
            <a:ext cx="66437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실내 </a:t>
            </a:r>
            <a:r>
              <a:rPr kumimoji="1" lang="ko-KR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공기질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 관리법 제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2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조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 4. 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환기설비</a:t>
            </a:r>
            <a:endParaRPr kumimoji="1" lang="ko-K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8289" name="Rectangle 97"/>
          <p:cNvSpPr>
            <a:spLocks noChangeArrowheads="1"/>
          </p:cNvSpPr>
          <p:nvPr/>
        </p:nvSpPr>
        <p:spPr bwMode="auto">
          <a:xfrm>
            <a:off x="920700" y="3881438"/>
            <a:ext cx="3614787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71450" lvl="0" indent="-1714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ko-KR" altLang="en-US" sz="1200" dirty="0" err="1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실내공기질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관리법에 의하여 새로 건축하는 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법정 규모의 건축물에는 환기설비를 의무적으로 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설치하게 규정 되었기 때문에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2006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년부터 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공기순환기 </a:t>
            </a:r>
            <a:r>
              <a:rPr kumimoji="1" lang="ko-KR" altLang="en-US" sz="1200" dirty="0" err="1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폐열회수형이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조달청 나라장터 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종합쇼핑몰을 통하여 해마다 약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150</a:t>
            </a:r>
            <a:r>
              <a:rPr kumimoji="1" lang="ko-KR" altLang="en-US" sz="1200" dirty="0" err="1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억원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정도 판매되고 있음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71450" lvl="0" indent="-1714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그런데 그 공기순환기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200" dirty="0" err="1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폐열회수형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는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200" dirty="0" err="1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폐열을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회수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lvl="0" indent="-1714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하여 또다시 주입되기 때문에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200" dirty="0" err="1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실내공기질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관리법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lvl="0" indent="-1714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조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항을 위반하고 있음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1" lang="ko-KR" altLang="en-US" sz="1200" dirty="0" err="1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폐열을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회수하는 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lvl="0" indent="-1714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행위는 위법 행위 임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신선한 외기를 공급해야 함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kumimoji="1" 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327" name="Rectangle 135"/>
          <p:cNvSpPr>
            <a:spLocks noChangeArrowheads="1"/>
          </p:cNvSpPr>
          <p:nvPr/>
        </p:nvSpPr>
        <p:spPr bwMode="auto">
          <a:xfrm>
            <a:off x="4621213" y="3744913"/>
            <a:ext cx="3719513" cy="2541607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8329" name="Rectangle 137"/>
          <p:cNvSpPr>
            <a:spLocks noChangeArrowheads="1"/>
          </p:cNvSpPr>
          <p:nvPr/>
        </p:nvSpPr>
        <p:spPr bwMode="auto">
          <a:xfrm>
            <a:off x="4643438" y="3786190"/>
            <a:ext cx="3835453" cy="26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·-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경기도교육청 북부청사는 건축할 당시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· </a:t>
            </a: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조달청나라장터를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통하여 공기순환기를 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설치하였으나 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200" dirty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민방위실 약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180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평에 설치된 공기순환기는 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효과가 전혀 없었음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의자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144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개에 곰팡이가 발생되어 사용할 수 없는 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건물이 되었다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페인트 냄새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폐암물질 </a:t>
            </a:r>
            <a:r>
              <a:rPr kumimoji="1" lang="ko-KR" altLang="en-US" sz="1200" dirty="0" err="1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라돈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곰팡이 냄새 때문에 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예산을 별도로 세워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2016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23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일 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에어체인지를 설치하여 비교 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할 수 있게 됨</a:t>
            </a: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kumimoji="1" lang="ko-KR" altLang="en-US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en-US" altLang="ko-KR" sz="1200" dirty="0" smtClean="0">
              <a:solidFill>
                <a:srgbClr val="1A1A1A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2" name="그룹 198"/>
          <p:cNvGrpSpPr/>
          <p:nvPr/>
        </p:nvGrpSpPr>
        <p:grpSpPr>
          <a:xfrm>
            <a:off x="2267744" y="2492896"/>
            <a:ext cx="4608512" cy="612068"/>
            <a:chOff x="2267744" y="2492896"/>
            <a:chExt cx="4608512" cy="612068"/>
          </a:xfrm>
        </p:grpSpPr>
        <p:sp>
          <p:nvSpPr>
            <p:cNvPr id="200" name="이등변 삼각형 199"/>
            <p:cNvSpPr/>
            <p:nvPr/>
          </p:nvSpPr>
          <p:spPr>
            <a:xfrm>
              <a:off x="2267744" y="2492896"/>
              <a:ext cx="4608512" cy="576064"/>
            </a:xfrm>
            <a:prstGeom prst="triangl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ko-KR" altLang="en-US" dirty="0"/>
            </a:p>
          </p:txBody>
        </p:sp>
        <p:sp>
          <p:nvSpPr>
            <p:cNvPr id="201" name="이등변 삼각형 200"/>
            <p:cNvSpPr/>
            <p:nvPr/>
          </p:nvSpPr>
          <p:spPr>
            <a:xfrm>
              <a:off x="2267744" y="2528900"/>
              <a:ext cx="4608512" cy="576064"/>
            </a:xfrm>
            <a:prstGeom prst="triangl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B9F4-96E6-4C5F-8068-4B9C71A7656E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7"/>
          </p:nvPr>
        </p:nvSpPr>
        <p:spPr>
          <a:xfrm>
            <a:off x="314735" y="0"/>
            <a:ext cx="8543545" cy="592470"/>
          </a:xfrm>
        </p:spPr>
        <p:txBody>
          <a:bodyPr/>
          <a:lstStyle/>
          <a:p>
            <a:r>
              <a:rPr smtClean="0"/>
              <a:t>적용성      </a:t>
            </a:r>
            <a:r>
              <a:rPr lang="en-US" dirty="0" smtClean="0"/>
              <a:t>2-2.  </a:t>
            </a:r>
            <a:r>
              <a:rPr smtClean="0"/>
              <a:t>동풍 </a:t>
            </a:r>
            <a:r>
              <a:rPr lang="en-US" dirty="0" smtClean="0"/>
              <a:t>2</a:t>
            </a:r>
            <a:r>
              <a:rPr smtClean="0"/>
              <a:t>호를 개발하게된 배경  </a:t>
            </a:r>
            <a:r>
              <a:rPr lang="en-US" dirty="0" smtClean="0"/>
              <a:t> </a:t>
            </a:r>
            <a:endParaRPr lang="ko-KR" altLang="en-US" dirty="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533400" y="1727201"/>
            <a:ext cx="50800" cy="5129213"/>
          </a:xfrm>
          <a:prstGeom prst="rect">
            <a:avLst/>
          </a:prstGeom>
          <a:solidFill>
            <a:srgbClr val="3E3A3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2069" name="Freeform 21"/>
          <p:cNvSpPr>
            <a:spLocks/>
          </p:cNvSpPr>
          <p:nvPr/>
        </p:nvSpPr>
        <p:spPr bwMode="auto">
          <a:xfrm>
            <a:off x="428625" y="2054226"/>
            <a:ext cx="263525" cy="263525"/>
          </a:xfrm>
          <a:custGeom>
            <a:avLst/>
            <a:gdLst/>
            <a:ahLst/>
            <a:cxnLst>
              <a:cxn ang="0">
                <a:pos x="166" y="84"/>
              </a:cxn>
              <a:cxn ang="0">
                <a:pos x="166" y="84"/>
              </a:cxn>
              <a:cxn ang="0">
                <a:pos x="164" y="100"/>
              </a:cxn>
              <a:cxn ang="0">
                <a:pos x="158" y="116"/>
              </a:cxn>
              <a:cxn ang="0">
                <a:pos x="150" y="130"/>
              </a:cxn>
              <a:cxn ang="0">
                <a:pos x="140" y="142"/>
              </a:cxn>
              <a:cxn ang="0">
                <a:pos x="128" y="152"/>
              </a:cxn>
              <a:cxn ang="0">
                <a:pos x="114" y="158"/>
              </a:cxn>
              <a:cxn ang="0">
                <a:pos x="100" y="164"/>
              </a:cxn>
              <a:cxn ang="0">
                <a:pos x="82" y="166"/>
              </a:cxn>
              <a:cxn ang="0">
                <a:pos x="82" y="166"/>
              </a:cxn>
              <a:cxn ang="0">
                <a:pos x="66" y="164"/>
              </a:cxn>
              <a:cxn ang="0">
                <a:pos x="50" y="158"/>
              </a:cxn>
              <a:cxn ang="0">
                <a:pos x="36" y="152"/>
              </a:cxn>
              <a:cxn ang="0">
                <a:pos x="24" y="142"/>
              </a:cxn>
              <a:cxn ang="0">
                <a:pos x="14" y="130"/>
              </a:cxn>
              <a:cxn ang="0">
                <a:pos x="6" y="116"/>
              </a:cxn>
              <a:cxn ang="0">
                <a:pos x="2" y="100"/>
              </a:cxn>
              <a:cxn ang="0">
                <a:pos x="0" y="84"/>
              </a:cxn>
              <a:cxn ang="0">
                <a:pos x="0" y="84"/>
              </a:cxn>
              <a:cxn ang="0">
                <a:pos x="2" y="66"/>
              </a:cxn>
              <a:cxn ang="0">
                <a:pos x="6" y="52"/>
              </a:cxn>
              <a:cxn ang="0">
                <a:pos x="14" y="38"/>
              </a:cxn>
              <a:cxn ang="0">
                <a:pos x="24" y="24"/>
              </a:cxn>
              <a:cxn ang="0">
                <a:pos x="36" y="14"/>
              </a:cxn>
              <a:cxn ang="0">
                <a:pos x="50" y="8"/>
              </a:cxn>
              <a:cxn ang="0">
                <a:pos x="66" y="2"/>
              </a:cxn>
              <a:cxn ang="0">
                <a:pos x="82" y="0"/>
              </a:cxn>
              <a:cxn ang="0">
                <a:pos x="82" y="0"/>
              </a:cxn>
              <a:cxn ang="0">
                <a:pos x="100" y="2"/>
              </a:cxn>
              <a:cxn ang="0">
                <a:pos x="114" y="8"/>
              </a:cxn>
              <a:cxn ang="0">
                <a:pos x="128" y="14"/>
              </a:cxn>
              <a:cxn ang="0">
                <a:pos x="140" y="24"/>
              </a:cxn>
              <a:cxn ang="0">
                <a:pos x="150" y="38"/>
              </a:cxn>
              <a:cxn ang="0">
                <a:pos x="158" y="52"/>
              </a:cxn>
              <a:cxn ang="0">
                <a:pos x="164" y="66"/>
              </a:cxn>
              <a:cxn ang="0">
                <a:pos x="166" y="84"/>
              </a:cxn>
              <a:cxn ang="0">
                <a:pos x="166" y="84"/>
              </a:cxn>
            </a:cxnLst>
            <a:rect l="0" t="0" r="r" b="b"/>
            <a:pathLst>
              <a:path w="166" h="166">
                <a:moveTo>
                  <a:pt x="166" y="84"/>
                </a:moveTo>
                <a:lnTo>
                  <a:pt x="166" y="84"/>
                </a:lnTo>
                <a:lnTo>
                  <a:pt x="164" y="100"/>
                </a:lnTo>
                <a:lnTo>
                  <a:pt x="158" y="116"/>
                </a:lnTo>
                <a:lnTo>
                  <a:pt x="150" y="130"/>
                </a:lnTo>
                <a:lnTo>
                  <a:pt x="140" y="142"/>
                </a:lnTo>
                <a:lnTo>
                  <a:pt x="128" y="152"/>
                </a:lnTo>
                <a:lnTo>
                  <a:pt x="114" y="158"/>
                </a:lnTo>
                <a:lnTo>
                  <a:pt x="100" y="164"/>
                </a:lnTo>
                <a:lnTo>
                  <a:pt x="82" y="166"/>
                </a:lnTo>
                <a:lnTo>
                  <a:pt x="82" y="166"/>
                </a:lnTo>
                <a:lnTo>
                  <a:pt x="66" y="164"/>
                </a:lnTo>
                <a:lnTo>
                  <a:pt x="50" y="158"/>
                </a:lnTo>
                <a:lnTo>
                  <a:pt x="36" y="152"/>
                </a:lnTo>
                <a:lnTo>
                  <a:pt x="24" y="142"/>
                </a:lnTo>
                <a:lnTo>
                  <a:pt x="14" y="130"/>
                </a:lnTo>
                <a:lnTo>
                  <a:pt x="6" y="116"/>
                </a:lnTo>
                <a:lnTo>
                  <a:pt x="2" y="100"/>
                </a:lnTo>
                <a:lnTo>
                  <a:pt x="0" y="84"/>
                </a:lnTo>
                <a:lnTo>
                  <a:pt x="0" y="84"/>
                </a:lnTo>
                <a:lnTo>
                  <a:pt x="2" y="66"/>
                </a:lnTo>
                <a:lnTo>
                  <a:pt x="6" y="52"/>
                </a:lnTo>
                <a:lnTo>
                  <a:pt x="14" y="38"/>
                </a:lnTo>
                <a:lnTo>
                  <a:pt x="24" y="24"/>
                </a:lnTo>
                <a:lnTo>
                  <a:pt x="36" y="14"/>
                </a:lnTo>
                <a:lnTo>
                  <a:pt x="50" y="8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4" y="8"/>
                </a:lnTo>
                <a:lnTo>
                  <a:pt x="128" y="14"/>
                </a:lnTo>
                <a:lnTo>
                  <a:pt x="140" y="24"/>
                </a:lnTo>
                <a:lnTo>
                  <a:pt x="150" y="38"/>
                </a:lnTo>
                <a:lnTo>
                  <a:pt x="158" y="52"/>
                </a:lnTo>
                <a:lnTo>
                  <a:pt x="164" y="66"/>
                </a:lnTo>
                <a:lnTo>
                  <a:pt x="166" y="84"/>
                </a:lnTo>
                <a:lnTo>
                  <a:pt x="166" y="84"/>
                </a:lnTo>
                <a:close/>
              </a:path>
            </a:pathLst>
          </a:custGeom>
          <a:solidFill>
            <a:srgbClr val="3E3A3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2070" name="Freeform 22"/>
          <p:cNvSpPr>
            <a:spLocks/>
          </p:cNvSpPr>
          <p:nvPr/>
        </p:nvSpPr>
        <p:spPr bwMode="auto">
          <a:xfrm>
            <a:off x="466725" y="2092326"/>
            <a:ext cx="187325" cy="187325"/>
          </a:xfrm>
          <a:custGeom>
            <a:avLst/>
            <a:gdLst/>
            <a:ahLst/>
            <a:cxnLst>
              <a:cxn ang="0">
                <a:pos x="118" y="60"/>
              </a:cxn>
              <a:cxn ang="0">
                <a:pos x="118" y="60"/>
              </a:cxn>
              <a:cxn ang="0">
                <a:pos x="116" y="70"/>
              </a:cxn>
              <a:cxn ang="0">
                <a:pos x="112" y="82"/>
              </a:cxn>
              <a:cxn ang="0">
                <a:pos x="108" y="92"/>
              </a:cxn>
              <a:cxn ang="0">
                <a:pos x="100" y="100"/>
              </a:cxn>
              <a:cxn ang="0">
                <a:pos x="92" y="108"/>
              </a:cxn>
              <a:cxn ang="0">
                <a:pos x="82" y="114"/>
              </a:cxn>
              <a:cxn ang="0">
                <a:pos x="70" y="116"/>
              </a:cxn>
              <a:cxn ang="0">
                <a:pos x="58" y="118"/>
              </a:cxn>
              <a:cxn ang="0">
                <a:pos x="58" y="118"/>
              </a:cxn>
              <a:cxn ang="0">
                <a:pos x="46" y="116"/>
              </a:cxn>
              <a:cxn ang="0">
                <a:pos x="36" y="114"/>
              </a:cxn>
              <a:cxn ang="0">
                <a:pos x="26" y="108"/>
              </a:cxn>
              <a:cxn ang="0">
                <a:pos x="18" y="100"/>
              </a:cxn>
              <a:cxn ang="0">
                <a:pos x="10" y="92"/>
              </a:cxn>
              <a:cxn ang="0">
                <a:pos x="4" y="82"/>
              </a:cxn>
              <a:cxn ang="0">
                <a:pos x="2" y="70"/>
              </a:cxn>
              <a:cxn ang="0">
                <a:pos x="0" y="60"/>
              </a:cxn>
              <a:cxn ang="0">
                <a:pos x="0" y="60"/>
              </a:cxn>
              <a:cxn ang="0">
                <a:pos x="2" y="48"/>
              </a:cxn>
              <a:cxn ang="0">
                <a:pos x="4" y="36"/>
              </a:cxn>
              <a:cxn ang="0">
                <a:pos x="10" y="26"/>
              </a:cxn>
              <a:cxn ang="0">
                <a:pos x="18" y="18"/>
              </a:cxn>
              <a:cxn ang="0">
                <a:pos x="26" y="10"/>
              </a:cxn>
              <a:cxn ang="0">
                <a:pos x="36" y="4"/>
              </a:cxn>
              <a:cxn ang="0">
                <a:pos x="46" y="2"/>
              </a:cxn>
              <a:cxn ang="0">
                <a:pos x="58" y="0"/>
              </a:cxn>
              <a:cxn ang="0">
                <a:pos x="58" y="0"/>
              </a:cxn>
              <a:cxn ang="0">
                <a:pos x="70" y="2"/>
              </a:cxn>
              <a:cxn ang="0">
                <a:pos x="82" y="4"/>
              </a:cxn>
              <a:cxn ang="0">
                <a:pos x="92" y="10"/>
              </a:cxn>
              <a:cxn ang="0">
                <a:pos x="100" y="18"/>
              </a:cxn>
              <a:cxn ang="0">
                <a:pos x="108" y="26"/>
              </a:cxn>
              <a:cxn ang="0">
                <a:pos x="112" y="36"/>
              </a:cxn>
              <a:cxn ang="0">
                <a:pos x="116" y="48"/>
              </a:cxn>
              <a:cxn ang="0">
                <a:pos x="118" y="60"/>
              </a:cxn>
              <a:cxn ang="0">
                <a:pos x="118" y="60"/>
              </a:cxn>
            </a:cxnLst>
            <a:rect l="0" t="0" r="r" b="b"/>
            <a:pathLst>
              <a:path w="118" h="118">
                <a:moveTo>
                  <a:pt x="118" y="60"/>
                </a:moveTo>
                <a:lnTo>
                  <a:pt x="118" y="60"/>
                </a:lnTo>
                <a:lnTo>
                  <a:pt x="116" y="70"/>
                </a:lnTo>
                <a:lnTo>
                  <a:pt x="112" y="82"/>
                </a:lnTo>
                <a:lnTo>
                  <a:pt x="108" y="92"/>
                </a:lnTo>
                <a:lnTo>
                  <a:pt x="100" y="100"/>
                </a:lnTo>
                <a:lnTo>
                  <a:pt x="92" y="108"/>
                </a:lnTo>
                <a:lnTo>
                  <a:pt x="82" y="114"/>
                </a:lnTo>
                <a:lnTo>
                  <a:pt x="70" y="116"/>
                </a:lnTo>
                <a:lnTo>
                  <a:pt x="58" y="118"/>
                </a:lnTo>
                <a:lnTo>
                  <a:pt x="58" y="118"/>
                </a:lnTo>
                <a:lnTo>
                  <a:pt x="46" y="116"/>
                </a:lnTo>
                <a:lnTo>
                  <a:pt x="36" y="114"/>
                </a:lnTo>
                <a:lnTo>
                  <a:pt x="26" y="108"/>
                </a:lnTo>
                <a:lnTo>
                  <a:pt x="18" y="100"/>
                </a:lnTo>
                <a:lnTo>
                  <a:pt x="10" y="92"/>
                </a:lnTo>
                <a:lnTo>
                  <a:pt x="4" y="82"/>
                </a:lnTo>
                <a:lnTo>
                  <a:pt x="2" y="70"/>
                </a:lnTo>
                <a:lnTo>
                  <a:pt x="0" y="60"/>
                </a:lnTo>
                <a:lnTo>
                  <a:pt x="0" y="60"/>
                </a:lnTo>
                <a:lnTo>
                  <a:pt x="2" y="48"/>
                </a:lnTo>
                <a:lnTo>
                  <a:pt x="4" y="36"/>
                </a:lnTo>
                <a:lnTo>
                  <a:pt x="10" y="26"/>
                </a:lnTo>
                <a:lnTo>
                  <a:pt x="18" y="18"/>
                </a:lnTo>
                <a:lnTo>
                  <a:pt x="26" y="10"/>
                </a:lnTo>
                <a:lnTo>
                  <a:pt x="36" y="4"/>
                </a:lnTo>
                <a:lnTo>
                  <a:pt x="46" y="2"/>
                </a:lnTo>
                <a:lnTo>
                  <a:pt x="58" y="0"/>
                </a:lnTo>
                <a:lnTo>
                  <a:pt x="58" y="0"/>
                </a:lnTo>
                <a:lnTo>
                  <a:pt x="70" y="2"/>
                </a:lnTo>
                <a:lnTo>
                  <a:pt x="82" y="4"/>
                </a:lnTo>
                <a:lnTo>
                  <a:pt x="92" y="10"/>
                </a:lnTo>
                <a:lnTo>
                  <a:pt x="100" y="18"/>
                </a:lnTo>
                <a:lnTo>
                  <a:pt x="108" y="26"/>
                </a:lnTo>
                <a:lnTo>
                  <a:pt x="112" y="36"/>
                </a:lnTo>
                <a:lnTo>
                  <a:pt x="116" y="48"/>
                </a:lnTo>
                <a:lnTo>
                  <a:pt x="118" y="60"/>
                </a:lnTo>
                <a:lnTo>
                  <a:pt x="118" y="6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781050" y="2003426"/>
            <a:ext cx="844783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1" i="0" u="none" strike="noStrike" cap="none" normalizeH="0" baseline="0" dirty="0" smtClean="0">
                <a:ln>
                  <a:noFill/>
                </a:ln>
                <a:solidFill>
                  <a:srgbClr val="231916"/>
                </a:solidFill>
                <a:effectLst/>
                <a:latin typeface="맑은 고딕" pitchFamily="50" charset="-127"/>
                <a:ea typeface="맑은 고딕" pitchFamily="50" charset="-127"/>
              </a:rPr>
              <a:t>2017</a:t>
            </a:r>
            <a:r>
              <a:rPr kumimoji="1" lang="ko-KR" altLang="en-US" sz="1800" b="1" i="0" u="none" strike="noStrike" cap="none" normalizeH="0" baseline="0" dirty="0" smtClean="0">
                <a:ln>
                  <a:noFill/>
                </a:ln>
                <a:solidFill>
                  <a:srgbClr val="231916"/>
                </a:solidFill>
                <a:effectLst/>
                <a:latin typeface="맑은 고딕" pitchFamily="50" charset="-127"/>
                <a:ea typeface="맑은 고딕" pitchFamily="50" charset="-127"/>
              </a:rPr>
              <a:t>년 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1687472" y="1858941"/>
            <a:ext cx="7027932" cy="577849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1714480" y="2000240"/>
            <a:ext cx="742952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에어체인지 환기시스템 동풍 </a:t>
            </a:r>
            <a:r>
              <a:rPr kumimoji="1" lang="en-US" altLang="ko-KR" sz="1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1" lang="ko-KR" altLang="en-US" sz="1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호 개발 </a:t>
            </a:r>
            <a:r>
              <a:rPr kumimoji="1" lang="en-US" altLang="ko-KR" sz="1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화재 대피 및 화재 확산 방지 제품으로 발전</a:t>
            </a:r>
            <a:r>
              <a:rPr kumimoji="1" lang="en-US" altLang="ko-KR" sz="1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12" name="Freeform 64"/>
          <p:cNvSpPr>
            <a:spLocks/>
          </p:cNvSpPr>
          <p:nvPr/>
        </p:nvSpPr>
        <p:spPr bwMode="auto">
          <a:xfrm>
            <a:off x="428625" y="2978151"/>
            <a:ext cx="263525" cy="260350"/>
          </a:xfrm>
          <a:custGeom>
            <a:avLst/>
            <a:gdLst/>
            <a:ahLst/>
            <a:cxnLst>
              <a:cxn ang="0">
                <a:pos x="166" y="82"/>
              </a:cxn>
              <a:cxn ang="0">
                <a:pos x="166" y="82"/>
              </a:cxn>
              <a:cxn ang="0">
                <a:pos x="164" y="100"/>
              </a:cxn>
              <a:cxn ang="0">
                <a:pos x="158" y="114"/>
              </a:cxn>
              <a:cxn ang="0">
                <a:pos x="150" y="128"/>
              </a:cxn>
              <a:cxn ang="0">
                <a:pos x="140" y="140"/>
              </a:cxn>
              <a:cxn ang="0">
                <a:pos x="128" y="150"/>
              </a:cxn>
              <a:cxn ang="0">
                <a:pos x="114" y="158"/>
              </a:cxn>
              <a:cxn ang="0">
                <a:pos x="100" y="164"/>
              </a:cxn>
              <a:cxn ang="0">
                <a:pos x="82" y="164"/>
              </a:cxn>
              <a:cxn ang="0">
                <a:pos x="82" y="164"/>
              </a:cxn>
              <a:cxn ang="0">
                <a:pos x="66" y="164"/>
              </a:cxn>
              <a:cxn ang="0">
                <a:pos x="50" y="158"/>
              </a:cxn>
              <a:cxn ang="0">
                <a:pos x="36" y="150"/>
              </a:cxn>
              <a:cxn ang="0">
                <a:pos x="24" y="140"/>
              </a:cxn>
              <a:cxn ang="0">
                <a:pos x="14" y="128"/>
              </a:cxn>
              <a:cxn ang="0">
                <a:pos x="6" y="114"/>
              </a:cxn>
              <a:cxn ang="0">
                <a:pos x="2" y="100"/>
              </a:cxn>
              <a:cxn ang="0">
                <a:pos x="0" y="82"/>
              </a:cxn>
              <a:cxn ang="0">
                <a:pos x="0" y="82"/>
              </a:cxn>
              <a:cxn ang="0">
                <a:pos x="2" y="66"/>
              </a:cxn>
              <a:cxn ang="0">
                <a:pos x="6" y="50"/>
              </a:cxn>
              <a:cxn ang="0">
                <a:pos x="14" y="36"/>
              </a:cxn>
              <a:cxn ang="0">
                <a:pos x="24" y="24"/>
              </a:cxn>
              <a:cxn ang="0">
                <a:pos x="36" y="14"/>
              </a:cxn>
              <a:cxn ang="0">
                <a:pos x="50" y="6"/>
              </a:cxn>
              <a:cxn ang="0">
                <a:pos x="66" y="2"/>
              </a:cxn>
              <a:cxn ang="0">
                <a:pos x="82" y="0"/>
              </a:cxn>
              <a:cxn ang="0">
                <a:pos x="82" y="0"/>
              </a:cxn>
              <a:cxn ang="0">
                <a:pos x="100" y="2"/>
              </a:cxn>
              <a:cxn ang="0">
                <a:pos x="114" y="6"/>
              </a:cxn>
              <a:cxn ang="0">
                <a:pos x="128" y="14"/>
              </a:cxn>
              <a:cxn ang="0">
                <a:pos x="140" y="24"/>
              </a:cxn>
              <a:cxn ang="0">
                <a:pos x="150" y="36"/>
              </a:cxn>
              <a:cxn ang="0">
                <a:pos x="158" y="50"/>
              </a:cxn>
              <a:cxn ang="0">
                <a:pos x="164" y="66"/>
              </a:cxn>
              <a:cxn ang="0">
                <a:pos x="166" y="82"/>
              </a:cxn>
              <a:cxn ang="0">
                <a:pos x="166" y="82"/>
              </a:cxn>
            </a:cxnLst>
            <a:rect l="0" t="0" r="r" b="b"/>
            <a:pathLst>
              <a:path w="166" h="164">
                <a:moveTo>
                  <a:pt x="166" y="82"/>
                </a:moveTo>
                <a:lnTo>
                  <a:pt x="166" y="82"/>
                </a:lnTo>
                <a:lnTo>
                  <a:pt x="164" y="100"/>
                </a:lnTo>
                <a:lnTo>
                  <a:pt x="158" y="114"/>
                </a:lnTo>
                <a:lnTo>
                  <a:pt x="150" y="128"/>
                </a:lnTo>
                <a:lnTo>
                  <a:pt x="140" y="140"/>
                </a:lnTo>
                <a:lnTo>
                  <a:pt x="128" y="150"/>
                </a:lnTo>
                <a:lnTo>
                  <a:pt x="114" y="158"/>
                </a:lnTo>
                <a:lnTo>
                  <a:pt x="100" y="164"/>
                </a:lnTo>
                <a:lnTo>
                  <a:pt x="82" y="164"/>
                </a:lnTo>
                <a:lnTo>
                  <a:pt x="82" y="164"/>
                </a:lnTo>
                <a:lnTo>
                  <a:pt x="66" y="164"/>
                </a:lnTo>
                <a:lnTo>
                  <a:pt x="50" y="158"/>
                </a:lnTo>
                <a:lnTo>
                  <a:pt x="36" y="150"/>
                </a:lnTo>
                <a:lnTo>
                  <a:pt x="24" y="140"/>
                </a:lnTo>
                <a:lnTo>
                  <a:pt x="14" y="128"/>
                </a:lnTo>
                <a:lnTo>
                  <a:pt x="6" y="114"/>
                </a:lnTo>
                <a:lnTo>
                  <a:pt x="2" y="100"/>
                </a:lnTo>
                <a:lnTo>
                  <a:pt x="0" y="82"/>
                </a:lnTo>
                <a:lnTo>
                  <a:pt x="0" y="82"/>
                </a:lnTo>
                <a:lnTo>
                  <a:pt x="2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4" y="6"/>
                </a:lnTo>
                <a:lnTo>
                  <a:pt x="128" y="14"/>
                </a:lnTo>
                <a:lnTo>
                  <a:pt x="140" y="24"/>
                </a:lnTo>
                <a:lnTo>
                  <a:pt x="150" y="36"/>
                </a:lnTo>
                <a:lnTo>
                  <a:pt x="158" y="50"/>
                </a:lnTo>
                <a:lnTo>
                  <a:pt x="164" y="66"/>
                </a:lnTo>
                <a:lnTo>
                  <a:pt x="166" y="82"/>
                </a:lnTo>
                <a:lnTo>
                  <a:pt x="166" y="82"/>
                </a:lnTo>
                <a:close/>
              </a:path>
            </a:pathLst>
          </a:custGeom>
          <a:solidFill>
            <a:srgbClr val="3E3A3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2113" name="Freeform 65"/>
          <p:cNvSpPr>
            <a:spLocks/>
          </p:cNvSpPr>
          <p:nvPr/>
        </p:nvSpPr>
        <p:spPr bwMode="auto">
          <a:xfrm>
            <a:off x="466725" y="3016251"/>
            <a:ext cx="187325" cy="187325"/>
          </a:xfrm>
          <a:custGeom>
            <a:avLst/>
            <a:gdLst/>
            <a:ahLst/>
            <a:cxnLst>
              <a:cxn ang="0">
                <a:pos x="118" y="58"/>
              </a:cxn>
              <a:cxn ang="0">
                <a:pos x="118" y="58"/>
              </a:cxn>
              <a:cxn ang="0">
                <a:pos x="116" y="70"/>
              </a:cxn>
              <a:cxn ang="0">
                <a:pos x="112" y="82"/>
              </a:cxn>
              <a:cxn ang="0">
                <a:pos x="108" y="92"/>
              </a:cxn>
              <a:cxn ang="0">
                <a:pos x="100" y="100"/>
              </a:cxn>
              <a:cxn ang="0">
                <a:pos x="92" y="108"/>
              </a:cxn>
              <a:cxn ang="0">
                <a:pos x="82" y="112"/>
              </a:cxn>
              <a:cxn ang="0">
                <a:pos x="70" y="116"/>
              </a:cxn>
              <a:cxn ang="0">
                <a:pos x="58" y="118"/>
              </a:cxn>
              <a:cxn ang="0">
                <a:pos x="58" y="118"/>
              </a:cxn>
              <a:cxn ang="0">
                <a:pos x="46" y="116"/>
              </a:cxn>
              <a:cxn ang="0">
                <a:pos x="36" y="112"/>
              </a:cxn>
              <a:cxn ang="0">
                <a:pos x="26" y="108"/>
              </a:cxn>
              <a:cxn ang="0">
                <a:pos x="18" y="100"/>
              </a:cxn>
              <a:cxn ang="0">
                <a:pos x="10" y="92"/>
              </a:cxn>
              <a:cxn ang="0">
                <a:pos x="4" y="82"/>
              </a:cxn>
              <a:cxn ang="0">
                <a:pos x="2" y="70"/>
              </a:cxn>
              <a:cxn ang="0">
                <a:pos x="0" y="58"/>
              </a:cxn>
              <a:cxn ang="0">
                <a:pos x="0" y="58"/>
              </a:cxn>
              <a:cxn ang="0">
                <a:pos x="2" y="46"/>
              </a:cxn>
              <a:cxn ang="0">
                <a:pos x="4" y="36"/>
              </a:cxn>
              <a:cxn ang="0">
                <a:pos x="10" y="26"/>
              </a:cxn>
              <a:cxn ang="0">
                <a:pos x="18" y="16"/>
              </a:cxn>
              <a:cxn ang="0">
                <a:pos x="26" y="10"/>
              </a:cxn>
              <a:cxn ang="0">
                <a:pos x="36" y="4"/>
              </a:cxn>
              <a:cxn ang="0">
                <a:pos x="46" y="0"/>
              </a:cxn>
              <a:cxn ang="0">
                <a:pos x="58" y="0"/>
              </a:cxn>
              <a:cxn ang="0">
                <a:pos x="58" y="0"/>
              </a:cxn>
              <a:cxn ang="0">
                <a:pos x="70" y="0"/>
              </a:cxn>
              <a:cxn ang="0">
                <a:pos x="82" y="4"/>
              </a:cxn>
              <a:cxn ang="0">
                <a:pos x="92" y="10"/>
              </a:cxn>
              <a:cxn ang="0">
                <a:pos x="100" y="16"/>
              </a:cxn>
              <a:cxn ang="0">
                <a:pos x="108" y="26"/>
              </a:cxn>
              <a:cxn ang="0">
                <a:pos x="112" y="36"/>
              </a:cxn>
              <a:cxn ang="0">
                <a:pos x="116" y="46"/>
              </a:cxn>
              <a:cxn ang="0">
                <a:pos x="118" y="58"/>
              </a:cxn>
              <a:cxn ang="0">
                <a:pos x="118" y="58"/>
              </a:cxn>
            </a:cxnLst>
            <a:rect l="0" t="0" r="r" b="b"/>
            <a:pathLst>
              <a:path w="118" h="118">
                <a:moveTo>
                  <a:pt x="118" y="58"/>
                </a:moveTo>
                <a:lnTo>
                  <a:pt x="118" y="58"/>
                </a:lnTo>
                <a:lnTo>
                  <a:pt x="116" y="70"/>
                </a:lnTo>
                <a:lnTo>
                  <a:pt x="112" y="82"/>
                </a:lnTo>
                <a:lnTo>
                  <a:pt x="108" y="92"/>
                </a:lnTo>
                <a:lnTo>
                  <a:pt x="100" y="100"/>
                </a:lnTo>
                <a:lnTo>
                  <a:pt x="92" y="108"/>
                </a:lnTo>
                <a:lnTo>
                  <a:pt x="82" y="112"/>
                </a:lnTo>
                <a:lnTo>
                  <a:pt x="70" y="116"/>
                </a:lnTo>
                <a:lnTo>
                  <a:pt x="58" y="118"/>
                </a:lnTo>
                <a:lnTo>
                  <a:pt x="58" y="118"/>
                </a:lnTo>
                <a:lnTo>
                  <a:pt x="46" y="116"/>
                </a:lnTo>
                <a:lnTo>
                  <a:pt x="36" y="112"/>
                </a:lnTo>
                <a:lnTo>
                  <a:pt x="26" y="108"/>
                </a:lnTo>
                <a:lnTo>
                  <a:pt x="18" y="100"/>
                </a:lnTo>
                <a:lnTo>
                  <a:pt x="10" y="92"/>
                </a:lnTo>
                <a:lnTo>
                  <a:pt x="4" y="82"/>
                </a:lnTo>
                <a:lnTo>
                  <a:pt x="2" y="70"/>
                </a:lnTo>
                <a:lnTo>
                  <a:pt x="0" y="58"/>
                </a:lnTo>
                <a:lnTo>
                  <a:pt x="0" y="58"/>
                </a:lnTo>
                <a:lnTo>
                  <a:pt x="2" y="46"/>
                </a:lnTo>
                <a:lnTo>
                  <a:pt x="4" y="36"/>
                </a:lnTo>
                <a:lnTo>
                  <a:pt x="10" y="26"/>
                </a:lnTo>
                <a:lnTo>
                  <a:pt x="18" y="16"/>
                </a:lnTo>
                <a:lnTo>
                  <a:pt x="26" y="10"/>
                </a:lnTo>
                <a:lnTo>
                  <a:pt x="36" y="4"/>
                </a:lnTo>
                <a:lnTo>
                  <a:pt x="46" y="0"/>
                </a:lnTo>
                <a:lnTo>
                  <a:pt x="58" y="0"/>
                </a:lnTo>
                <a:lnTo>
                  <a:pt x="58" y="0"/>
                </a:lnTo>
                <a:lnTo>
                  <a:pt x="70" y="0"/>
                </a:lnTo>
                <a:lnTo>
                  <a:pt x="82" y="4"/>
                </a:lnTo>
                <a:lnTo>
                  <a:pt x="92" y="10"/>
                </a:lnTo>
                <a:lnTo>
                  <a:pt x="100" y="16"/>
                </a:lnTo>
                <a:lnTo>
                  <a:pt x="108" y="26"/>
                </a:lnTo>
                <a:lnTo>
                  <a:pt x="112" y="36"/>
                </a:lnTo>
                <a:lnTo>
                  <a:pt x="116" y="46"/>
                </a:lnTo>
                <a:lnTo>
                  <a:pt x="118" y="58"/>
                </a:lnTo>
                <a:lnTo>
                  <a:pt x="118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2114" name="Rectangle 66"/>
          <p:cNvSpPr>
            <a:spLocks noChangeArrowheads="1"/>
          </p:cNvSpPr>
          <p:nvPr/>
        </p:nvSpPr>
        <p:spPr bwMode="auto">
          <a:xfrm>
            <a:off x="781050" y="2927351"/>
            <a:ext cx="844783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231916"/>
                </a:solidFill>
                <a:latin typeface="맑은 고딕" pitchFamily="50" charset="-127"/>
                <a:ea typeface="맑은 고딕" pitchFamily="50" charset="-127"/>
              </a:rPr>
              <a:t>2014</a:t>
            </a:r>
            <a:r>
              <a:rPr kumimoji="1" lang="ko-KR" altLang="en-US" b="1" dirty="0" smtClean="0">
                <a:solidFill>
                  <a:srgbClr val="231916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endParaRPr kumimoji="1" lang="ko-KR" altLang="ko-KR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18" name="Rectangle 70"/>
          <p:cNvSpPr>
            <a:spLocks noChangeArrowheads="1"/>
          </p:cNvSpPr>
          <p:nvPr/>
        </p:nvSpPr>
        <p:spPr bwMode="auto">
          <a:xfrm>
            <a:off x="1643041" y="2784476"/>
            <a:ext cx="7021533" cy="650875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2119" name="Rectangle 71"/>
          <p:cNvSpPr>
            <a:spLocks noChangeArrowheads="1"/>
          </p:cNvSpPr>
          <p:nvPr/>
        </p:nvSpPr>
        <p:spPr bwMode="auto">
          <a:xfrm>
            <a:off x="1651000" y="2994026"/>
            <a:ext cx="7010456" cy="24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1" lang="ko-KR" altLang="en-US" sz="14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대한민국 건강주택상 한국환경공단 이사장 상 받음 </a:t>
            </a:r>
            <a:r>
              <a:rPr kumimoji="1" lang="en-US" altLang="ko-KR" sz="14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4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밀어내면 </a:t>
            </a:r>
            <a:r>
              <a:rPr kumimoji="1" lang="en-US" altLang="ko-KR" sz="14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kumimoji="1" lang="ko-KR" altLang="en-US" sz="14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배 효과 </a:t>
            </a:r>
            <a:r>
              <a:rPr kumimoji="1" lang="en-US" altLang="ko-KR" sz="14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)  </a:t>
            </a:r>
            <a:r>
              <a:rPr kumimoji="1" lang="ko-KR" altLang="en-US" sz="14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55" name="Freeform 107"/>
          <p:cNvSpPr>
            <a:spLocks/>
          </p:cNvSpPr>
          <p:nvPr/>
        </p:nvSpPr>
        <p:spPr bwMode="auto">
          <a:xfrm>
            <a:off x="428625" y="3902076"/>
            <a:ext cx="263525" cy="260350"/>
          </a:xfrm>
          <a:custGeom>
            <a:avLst/>
            <a:gdLst/>
            <a:ahLst/>
            <a:cxnLst>
              <a:cxn ang="0">
                <a:pos x="166" y="82"/>
              </a:cxn>
              <a:cxn ang="0">
                <a:pos x="166" y="82"/>
              </a:cxn>
              <a:cxn ang="0">
                <a:pos x="164" y="98"/>
              </a:cxn>
              <a:cxn ang="0">
                <a:pos x="158" y="114"/>
              </a:cxn>
              <a:cxn ang="0">
                <a:pos x="150" y="128"/>
              </a:cxn>
              <a:cxn ang="0">
                <a:pos x="140" y="140"/>
              </a:cxn>
              <a:cxn ang="0">
                <a:pos x="128" y="150"/>
              </a:cxn>
              <a:cxn ang="0">
                <a:pos x="114" y="158"/>
              </a:cxn>
              <a:cxn ang="0">
                <a:pos x="100" y="162"/>
              </a:cxn>
              <a:cxn ang="0">
                <a:pos x="82" y="164"/>
              </a:cxn>
              <a:cxn ang="0">
                <a:pos x="82" y="164"/>
              </a:cxn>
              <a:cxn ang="0">
                <a:pos x="66" y="162"/>
              </a:cxn>
              <a:cxn ang="0">
                <a:pos x="50" y="158"/>
              </a:cxn>
              <a:cxn ang="0">
                <a:pos x="36" y="150"/>
              </a:cxn>
              <a:cxn ang="0">
                <a:pos x="24" y="140"/>
              </a:cxn>
              <a:cxn ang="0">
                <a:pos x="14" y="128"/>
              </a:cxn>
              <a:cxn ang="0">
                <a:pos x="6" y="114"/>
              </a:cxn>
              <a:cxn ang="0">
                <a:pos x="2" y="98"/>
              </a:cxn>
              <a:cxn ang="0">
                <a:pos x="0" y="82"/>
              </a:cxn>
              <a:cxn ang="0">
                <a:pos x="0" y="82"/>
              </a:cxn>
              <a:cxn ang="0">
                <a:pos x="2" y="66"/>
              </a:cxn>
              <a:cxn ang="0">
                <a:pos x="6" y="50"/>
              </a:cxn>
              <a:cxn ang="0">
                <a:pos x="14" y="36"/>
              </a:cxn>
              <a:cxn ang="0">
                <a:pos x="24" y="24"/>
              </a:cxn>
              <a:cxn ang="0">
                <a:pos x="36" y="14"/>
              </a:cxn>
              <a:cxn ang="0">
                <a:pos x="50" y="6"/>
              </a:cxn>
              <a:cxn ang="0">
                <a:pos x="66" y="2"/>
              </a:cxn>
              <a:cxn ang="0">
                <a:pos x="82" y="0"/>
              </a:cxn>
              <a:cxn ang="0">
                <a:pos x="82" y="0"/>
              </a:cxn>
              <a:cxn ang="0">
                <a:pos x="100" y="2"/>
              </a:cxn>
              <a:cxn ang="0">
                <a:pos x="114" y="6"/>
              </a:cxn>
              <a:cxn ang="0">
                <a:pos x="128" y="14"/>
              </a:cxn>
              <a:cxn ang="0">
                <a:pos x="140" y="24"/>
              </a:cxn>
              <a:cxn ang="0">
                <a:pos x="150" y="36"/>
              </a:cxn>
              <a:cxn ang="0">
                <a:pos x="158" y="50"/>
              </a:cxn>
              <a:cxn ang="0">
                <a:pos x="164" y="66"/>
              </a:cxn>
              <a:cxn ang="0">
                <a:pos x="166" y="82"/>
              </a:cxn>
              <a:cxn ang="0">
                <a:pos x="166" y="82"/>
              </a:cxn>
            </a:cxnLst>
            <a:rect l="0" t="0" r="r" b="b"/>
            <a:pathLst>
              <a:path w="166" h="164">
                <a:moveTo>
                  <a:pt x="166" y="82"/>
                </a:moveTo>
                <a:lnTo>
                  <a:pt x="166" y="82"/>
                </a:lnTo>
                <a:lnTo>
                  <a:pt x="164" y="98"/>
                </a:lnTo>
                <a:lnTo>
                  <a:pt x="158" y="114"/>
                </a:lnTo>
                <a:lnTo>
                  <a:pt x="150" y="128"/>
                </a:lnTo>
                <a:lnTo>
                  <a:pt x="140" y="140"/>
                </a:lnTo>
                <a:lnTo>
                  <a:pt x="128" y="150"/>
                </a:lnTo>
                <a:lnTo>
                  <a:pt x="114" y="158"/>
                </a:lnTo>
                <a:lnTo>
                  <a:pt x="100" y="162"/>
                </a:lnTo>
                <a:lnTo>
                  <a:pt x="82" y="164"/>
                </a:lnTo>
                <a:lnTo>
                  <a:pt x="82" y="164"/>
                </a:lnTo>
                <a:lnTo>
                  <a:pt x="66" y="162"/>
                </a:lnTo>
                <a:lnTo>
                  <a:pt x="50" y="158"/>
                </a:lnTo>
                <a:lnTo>
                  <a:pt x="36" y="150"/>
                </a:lnTo>
                <a:lnTo>
                  <a:pt x="24" y="140"/>
                </a:lnTo>
                <a:lnTo>
                  <a:pt x="14" y="128"/>
                </a:lnTo>
                <a:lnTo>
                  <a:pt x="6" y="114"/>
                </a:lnTo>
                <a:lnTo>
                  <a:pt x="2" y="98"/>
                </a:lnTo>
                <a:lnTo>
                  <a:pt x="0" y="82"/>
                </a:lnTo>
                <a:lnTo>
                  <a:pt x="0" y="82"/>
                </a:lnTo>
                <a:lnTo>
                  <a:pt x="2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4" y="6"/>
                </a:lnTo>
                <a:lnTo>
                  <a:pt x="128" y="14"/>
                </a:lnTo>
                <a:lnTo>
                  <a:pt x="140" y="24"/>
                </a:lnTo>
                <a:lnTo>
                  <a:pt x="150" y="36"/>
                </a:lnTo>
                <a:lnTo>
                  <a:pt x="158" y="50"/>
                </a:lnTo>
                <a:lnTo>
                  <a:pt x="164" y="66"/>
                </a:lnTo>
                <a:lnTo>
                  <a:pt x="166" y="82"/>
                </a:lnTo>
                <a:lnTo>
                  <a:pt x="166" y="82"/>
                </a:lnTo>
                <a:close/>
              </a:path>
            </a:pathLst>
          </a:custGeom>
          <a:solidFill>
            <a:srgbClr val="3E3A3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2156" name="Freeform 108"/>
          <p:cNvSpPr>
            <a:spLocks/>
          </p:cNvSpPr>
          <p:nvPr/>
        </p:nvSpPr>
        <p:spPr bwMode="auto">
          <a:xfrm>
            <a:off x="466725" y="3937001"/>
            <a:ext cx="187325" cy="187325"/>
          </a:xfrm>
          <a:custGeom>
            <a:avLst/>
            <a:gdLst/>
            <a:ahLst/>
            <a:cxnLst>
              <a:cxn ang="0">
                <a:pos x="118" y="60"/>
              </a:cxn>
              <a:cxn ang="0">
                <a:pos x="118" y="60"/>
              </a:cxn>
              <a:cxn ang="0">
                <a:pos x="116" y="72"/>
              </a:cxn>
              <a:cxn ang="0">
                <a:pos x="112" y="82"/>
              </a:cxn>
              <a:cxn ang="0">
                <a:pos x="108" y="92"/>
              </a:cxn>
              <a:cxn ang="0">
                <a:pos x="100" y="102"/>
              </a:cxn>
              <a:cxn ang="0">
                <a:pos x="92" y="108"/>
              </a:cxn>
              <a:cxn ang="0">
                <a:pos x="82" y="114"/>
              </a:cxn>
              <a:cxn ang="0">
                <a:pos x="70" y="118"/>
              </a:cxn>
              <a:cxn ang="0">
                <a:pos x="58" y="118"/>
              </a:cxn>
              <a:cxn ang="0">
                <a:pos x="58" y="118"/>
              </a:cxn>
              <a:cxn ang="0">
                <a:pos x="46" y="118"/>
              </a:cxn>
              <a:cxn ang="0">
                <a:pos x="36" y="114"/>
              </a:cxn>
              <a:cxn ang="0">
                <a:pos x="26" y="108"/>
              </a:cxn>
              <a:cxn ang="0">
                <a:pos x="18" y="102"/>
              </a:cxn>
              <a:cxn ang="0">
                <a:pos x="10" y="92"/>
              </a:cxn>
              <a:cxn ang="0">
                <a:pos x="4" y="82"/>
              </a:cxn>
              <a:cxn ang="0">
                <a:pos x="2" y="72"/>
              </a:cxn>
              <a:cxn ang="0">
                <a:pos x="0" y="60"/>
              </a:cxn>
              <a:cxn ang="0">
                <a:pos x="0" y="60"/>
              </a:cxn>
              <a:cxn ang="0">
                <a:pos x="2" y="48"/>
              </a:cxn>
              <a:cxn ang="0">
                <a:pos x="4" y="36"/>
              </a:cxn>
              <a:cxn ang="0">
                <a:pos x="10" y="26"/>
              </a:cxn>
              <a:cxn ang="0">
                <a:pos x="18" y="18"/>
              </a:cxn>
              <a:cxn ang="0">
                <a:pos x="26" y="10"/>
              </a:cxn>
              <a:cxn ang="0">
                <a:pos x="36" y="6"/>
              </a:cxn>
              <a:cxn ang="0">
                <a:pos x="46" y="2"/>
              </a:cxn>
              <a:cxn ang="0">
                <a:pos x="58" y="0"/>
              </a:cxn>
              <a:cxn ang="0">
                <a:pos x="58" y="0"/>
              </a:cxn>
              <a:cxn ang="0">
                <a:pos x="70" y="2"/>
              </a:cxn>
              <a:cxn ang="0">
                <a:pos x="82" y="6"/>
              </a:cxn>
              <a:cxn ang="0">
                <a:pos x="92" y="10"/>
              </a:cxn>
              <a:cxn ang="0">
                <a:pos x="100" y="18"/>
              </a:cxn>
              <a:cxn ang="0">
                <a:pos x="108" y="26"/>
              </a:cxn>
              <a:cxn ang="0">
                <a:pos x="112" y="36"/>
              </a:cxn>
              <a:cxn ang="0">
                <a:pos x="116" y="48"/>
              </a:cxn>
              <a:cxn ang="0">
                <a:pos x="118" y="60"/>
              </a:cxn>
              <a:cxn ang="0">
                <a:pos x="118" y="60"/>
              </a:cxn>
            </a:cxnLst>
            <a:rect l="0" t="0" r="r" b="b"/>
            <a:pathLst>
              <a:path w="118" h="118">
                <a:moveTo>
                  <a:pt x="118" y="60"/>
                </a:moveTo>
                <a:lnTo>
                  <a:pt x="118" y="60"/>
                </a:lnTo>
                <a:lnTo>
                  <a:pt x="116" y="72"/>
                </a:lnTo>
                <a:lnTo>
                  <a:pt x="112" y="82"/>
                </a:lnTo>
                <a:lnTo>
                  <a:pt x="108" y="92"/>
                </a:lnTo>
                <a:lnTo>
                  <a:pt x="100" y="102"/>
                </a:lnTo>
                <a:lnTo>
                  <a:pt x="92" y="108"/>
                </a:lnTo>
                <a:lnTo>
                  <a:pt x="82" y="114"/>
                </a:lnTo>
                <a:lnTo>
                  <a:pt x="70" y="118"/>
                </a:lnTo>
                <a:lnTo>
                  <a:pt x="58" y="118"/>
                </a:lnTo>
                <a:lnTo>
                  <a:pt x="58" y="118"/>
                </a:lnTo>
                <a:lnTo>
                  <a:pt x="46" y="118"/>
                </a:lnTo>
                <a:lnTo>
                  <a:pt x="36" y="114"/>
                </a:lnTo>
                <a:lnTo>
                  <a:pt x="26" y="108"/>
                </a:lnTo>
                <a:lnTo>
                  <a:pt x="18" y="102"/>
                </a:lnTo>
                <a:lnTo>
                  <a:pt x="10" y="92"/>
                </a:lnTo>
                <a:lnTo>
                  <a:pt x="4" y="82"/>
                </a:lnTo>
                <a:lnTo>
                  <a:pt x="2" y="72"/>
                </a:lnTo>
                <a:lnTo>
                  <a:pt x="0" y="60"/>
                </a:lnTo>
                <a:lnTo>
                  <a:pt x="0" y="60"/>
                </a:lnTo>
                <a:lnTo>
                  <a:pt x="2" y="48"/>
                </a:lnTo>
                <a:lnTo>
                  <a:pt x="4" y="36"/>
                </a:lnTo>
                <a:lnTo>
                  <a:pt x="10" y="26"/>
                </a:lnTo>
                <a:lnTo>
                  <a:pt x="18" y="18"/>
                </a:lnTo>
                <a:lnTo>
                  <a:pt x="26" y="10"/>
                </a:lnTo>
                <a:lnTo>
                  <a:pt x="36" y="6"/>
                </a:lnTo>
                <a:lnTo>
                  <a:pt x="46" y="2"/>
                </a:lnTo>
                <a:lnTo>
                  <a:pt x="58" y="0"/>
                </a:lnTo>
                <a:lnTo>
                  <a:pt x="58" y="0"/>
                </a:lnTo>
                <a:lnTo>
                  <a:pt x="70" y="2"/>
                </a:lnTo>
                <a:lnTo>
                  <a:pt x="82" y="6"/>
                </a:lnTo>
                <a:lnTo>
                  <a:pt x="92" y="10"/>
                </a:lnTo>
                <a:lnTo>
                  <a:pt x="100" y="18"/>
                </a:lnTo>
                <a:lnTo>
                  <a:pt x="108" y="26"/>
                </a:lnTo>
                <a:lnTo>
                  <a:pt x="112" y="36"/>
                </a:lnTo>
                <a:lnTo>
                  <a:pt x="116" y="48"/>
                </a:lnTo>
                <a:lnTo>
                  <a:pt x="118" y="60"/>
                </a:lnTo>
                <a:lnTo>
                  <a:pt x="118" y="6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2157" name="Rectangle 109"/>
          <p:cNvSpPr>
            <a:spLocks noChangeArrowheads="1"/>
          </p:cNvSpPr>
          <p:nvPr/>
        </p:nvSpPr>
        <p:spPr bwMode="auto">
          <a:xfrm>
            <a:off x="781050" y="3848101"/>
            <a:ext cx="763029" cy="31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231916"/>
                </a:solidFill>
                <a:latin typeface="맑은 고딕" pitchFamily="50" charset="-127"/>
                <a:ea typeface="맑은 고딕" pitchFamily="50" charset="-127"/>
              </a:rPr>
              <a:t>2009</a:t>
            </a:r>
            <a:r>
              <a:rPr kumimoji="1" lang="ko-KR" altLang="en-US" b="1" dirty="0" smtClean="0">
                <a:solidFill>
                  <a:srgbClr val="231916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endParaRPr kumimoji="1" lang="ko-KR" altLang="ko-KR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61" name="Rectangle 113"/>
          <p:cNvSpPr>
            <a:spLocks noChangeArrowheads="1"/>
          </p:cNvSpPr>
          <p:nvPr/>
        </p:nvSpPr>
        <p:spPr bwMode="auto">
          <a:xfrm>
            <a:off x="1571603" y="3705226"/>
            <a:ext cx="7092971" cy="65405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2162" name="Rectangle 114"/>
          <p:cNvSpPr>
            <a:spLocks noChangeArrowheads="1"/>
          </p:cNvSpPr>
          <p:nvPr/>
        </p:nvSpPr>
        <p:spPr bwMode="auto">
          <a:xfrm>
            <a:off x="1651000" y="3914776"/>
            <a:ext cx="6850090" cy="28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4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주식회사 에어체인지  설립 </a:t>
            </a:r>
            <a:r>
              <a:rPr kumimoji="1" lang="en-US" altLang="ko-KR" sz="14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4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실내 공기 질 개선 목적</a:t>
            </a:r>
            <a:r>
              <a:rPr kumimoji="1" lang="en-US" altLang="ko-KR" sz="14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)  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98" name="Freeform 150"/>
          <p:cNvSpPr>
            <a:spLocks/>
          </p:cNvSpPr>
          <p:nvPr/>
        </p:nvSpPr>
        <p:spPr bwMode="auto">
          <a:xfrm>
            <a:off x="428625" y="4822826"/>
            <a:ext cx="263525" cy="260350"/>
          </a:xfrm>
          <a:custGeom>
            <a:avLst/>
            <a:gdLst/>
            <a:ahLst/>
            <a:cxnLst>
              <a:cxn ang="0">
                <a:pos x="166" y="82"/>
              </a:cxn>
              <a:cxn ang="0">
                <a:pos x="166" y="82"/>
              </a:cxn>
              <a:cxn ang="0">
                <a:pos x="164" y="100"/>
              </a:cxn>
              <a:cxn ang="0">
                <a:pos x="158" y="114"/>
              </a:cxn>
              <a:cxn ang="0">
                <a:pos x="152" y="128"/>
              </a:cxn>
              <a:cxn ang="0">
                <a:pos x="140" y="140"/>
              </a:cxn>
              <a:cxn ang="0">
                <a:pos x="128" y="150"/>
              </a:cxn>
              <a:cxn ang="0">
                <a:pos x="114" y="158"/>
              </a:cxn>
              <a:cxn ang="0">
                <a:pos x="100" y="164"/>
              </a:cxn>
              <a:cxn ang="0">
                <a:pos x="82" y="164"/>
              </a:cxn>
              <a:cxn ang="0">
                <a:pos x="82" y="164"/>
              </a:cxn>
              <a:cxn ang="0">
                <a:pos x="66" y="164"/>
              </a:cxn>
              <a:cxn ang="0">
                <a:pos x="50" y="158"/>
              </a:cxn>
              <a:cxn ang="0">
                <a:pos x="36" y="150"/>
              </a:cxn>
              <a:cxn ang="0">
                <a:pos x="24" y="140"/>
              </a:cxn>
              <a:cxn ang="0">
                <a:pos x="14" y="128"/>
              </a:cxn>
              <a:cxn ang="0">
                <a:pos x="6" y="114"/>
              </a:cxn>
              <a:cxn ang="0">
                <a:pos x="2" y="100"/>
              </a:cxn>
              <a:cxn ang="0">
                <a:pos x="0" y="82"/>
              </a:cxn>
              <a:cxn ang="0">
                <a:pos x="0" y="82"/>
              </a:cxn>
              <a:cxn ang="0">
                <a:pos x="2" y="66"/>
              </a:cxn>
              <a:cxn ang="0">
                <a:pos x="6" y="50"/>
              </a:cxn>
              <a:cxn ang="0">
                <a:pos x="14" y="36"/>
              </a:cxn>
              <a:cxn ang="0">
                <a:pos x="24" y="24"/>
              </a:cxn>
              <a:cxn ang="0">
                <a:pos x="36" y="14"/>
              </a:cxn>
              <a:cxn ang="0">
                <a:pos x="50" y="6"/>
              </a:cxn>
              <a:cxn ang="0">
                <a:pos x="66" y="2"/>
              </a:cxn>
              <a:cxn ang="0">
                <a:pos x="82" y="0"/>
              </a:cxn>
              <a:cxn ang="0">
                <a:pos x="82" y="0"/>
              </a:cxn>
              <a:cxn ang="0">
                <a:pos x="100" y="2"/>
              </a:cxn>
              <a:cxn ang="0">
                <a:pos x="114" y="6"/>
              </a:cxn>
              <a:cxn ang="0">
                <a:pos x="128" y="14"/>
              </a:cxn>
              <a:cxn ang="0">
                <a:pos x="140" y="24"/>
              </a:cxn>
              <a:cxn ang="0">
                <a:pos x="152" y="36"/>
              </a:cxn>
              <a:cxn ang="0">
                <a:pos x="158" y="50"/>
              </a:cxn>
              <a:cxn ang="0">
                <a:pos x="164" y="66"/>
              </a:cxn>
              <a:cxn ang="0">
                <a:pos x="166" y="82"/>
              </a:cxn>
              <a:cxn ang="0">
                <a:pos x="166" y="82"/>
              </a:cxn>
            </a:cxnLst>
            <a:rect l="0" t="0" r="r" b="b"/>
            <a:pathLst>
              <a:path w="166" h="164">
                <a:moveTo>
                  <a:pt x="166" y="82"/>
                </a:moveTo>
                <a:lnTo>
                  <a:pt x="166" y="82"/>
                </a:lnTo>
                <a:lnTo>
                  <a:pt x="164" y="100"/>
                </a:lnTo>
                <a:lnTo>
                  <a:pt x="158" y="114"/>
                </a:lnTo>
                <a:lnTo>
                  <a:pt x="152" y="128"/>
                </a:lnTo>
                <a:lnTo>
                  <a:pt x="140" y="140"/>
                </a:lnTo>
                <a:lnTo>
                  <a:pt x="128" y="150"/>
                </a:lnTo>
                <a:lnTo>
                  <a:pt x="114" y="158"/>
                </a:lnTo>
                <a:lnTo>
                  <a:pt x="100" y="164"/>
                </a:lnTo>
                <a:lnTo>
                  <a:pt x="82" y="164"/>
                </a:lnTo>
                <a:lnTo>
                  <a:pt x="82" y="164"/>
                </a:lnTo>
                <a:lnTo>
                  <a:pt x="66" y="164"/>
                </a:lnTo>
                <a:lnTo>
                  <a:pt x="50" y="158"/>
                </a:lnTo>
                <a:lnTo>
                  <a:pt x="36" y="150"/>
                </a:lnTo>
                <a:lnTo>
                  <a:pt x="24" y="140"/>
                </a:lnTo>
                <a:lnTo>
                  <a:pt x="14" y="128"/>
                </a:lnTo>
                <a:lnTo>
                  <a:pt x="6" y="114"/>
                </a:lnTo>
                <a:lnTo>
                  <a:pt x="2" y="100"/>
                </a:lnTo>
                <a:lnTo>
                  <a:pt x="0" y="82"/>
                </a:lnTo>
                <a:lnTo>
                  <a:pt x="0" y="82"/>
                </a:lnTo>
                <a:lnTo>
                  <a:pt x="2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4" y="6"/>
                </a:lnTo>
                <a:lnTo>
                  <a:pt x="128" y="14"/>
                </a:lnTo>
                <a:lnTo>
                  <a:pt x="140" y="24"/>
                </a:lnTo>
                <a:lnTo>
                  <a:pt x="152" y="36"/>
                </a:lnTo>
                <a:lnTo>
                  <a:pt x="158" y="50"/>
                </a:lnTo>
                <a:lnTo>
                  <a:pt x="164" y="66"/>
                </a:lnTo>
                <a:lnTo>
                  <a:pt x="166" y="82"/>
                </a:lnTo>
                <a:lnTo>
                  <a:pt x="166" y="82"/>
                </a:lnTo>
                <a:close/>
              </a:path>
            </a:pathLst>
          </a:custGeom>
          <a:solidFill>
            <a:srgbClr val="3E3A3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2199" name="Freeform 151"/>
          <p:cNvSpPr>
            <a:spLocks/>
          </p:cNvSpPr>
          <p:nvPr/>
        </p:nvSpPr>
        <p:spPr bwMode="auto">
          <a:xfrm>
            <a:off x="466725" y="4860926"/>
            <a:ext cx="187325" cy="187325"/>
          </a:xfrm>
          <a:custGeom>
            <a:avLst/>
            <a:gdLst/>
            <a:ahLst/>
            <a:cxnLst>
              <a:cxn ang="0">
                <a:pos x="118" y="58"/>
              </a:cxn>
              <a:cxn ang="0">
                <a:pos x="118" y="58"/>
              </a:cxn>
              <a:cxn ang="0">
                <a:pos x="116" y="70"/>
              </a:cxn>
              <a:cxn ang="0">
                <a:pos x="112" y="82"/>
              </a:cxn>
              <a:cxn ang="0">
                <a:pos x="108" y="92"/>
              </a:cxn>
              <a:cxn ang="0">
                <a:pos x="100" y="100"/>
              </a:cxn>
              <a:cxn ang="0">
                <a:pos x="92" y="108"/>
              </a:cxn>
              <a:cxn ang="0">
                <a:pos x="82" y="112"/>
              </a:cxn>
              <a:cxn ang="0">
                <a:pos x="70" y="116"/>
              </a:cxn>
              <a:cxn ang="0">
                <a:pos x="58" y="118"/>
              </a:cxn>
              <a:cxn ang="0">
                <a:pos x="58" y="118"/>
              </a:cxn>
              <a:cxn ang="0">
                <a:pos x="46" y="116"/>
              </a:cxn>
              <a:cxn ang="0">
                <a:pos x="36" y="112"/>
              </a:cxn>
              <a:cxn ang="0">
                <a:pos x="26" y="108"/>
              </a:cxn>
              <a:cxn ang="0">
                <a:pos x="18" y="100"/>
              </a:cxn>
              <a:cxn ang="0">
                <a:pos x="10" y="92"/>
              </a:cxn>
              <a:cxn ang="0">
                <a:pos x="4" y="82"/>
              </a:cxn>
              <a:cxn ang="0">
                <a:pos x="2" y="70"/>
              </a:cxn>
              <a:cxn ang="0">
                <a:pos x="0" y="58"/>
              </a:cxn>
              <a:cxn ang="0">
                <a:pos x="0" y="58"/>
              </a:cxn>
              <a:cxn ang="0">
                <a:pos x="2" y="46"/>
              </a:cxn>
              <a:cxn ang="0">
                <a:pos x="4" y="36"/>
              </a:cxn>
              <a:cxn ang="0">
                <a:pos x="10" y="26"/>
              </a:cxn>
              <a:cxn ang="0">
                <a:pos x="18" y="16"/>
              </a:cxn>
              <a:cxn ang="0">
                <a:pos x="26" y="10"/>
              </a:cxn>
              <a:cxn ang="0">
                <a:pos x="36" y="4"/>
              </a:cxn>
              <a:cxn ang="0">
                <a:pos x="46" y="0"/>
              </a:cxn>
              <a:cxn ang="0">
                <a:pos x="58" y="0"/>
              </a:cxn>
              <a:cxn ang="0">
                <a:pos x="58" y="0"/>
              </a:cxn>
              <a:cxn ang="0">
                <a:pos x="70" y="0"/>
              </a:cxn>
              <a:cxn ang="0">
                <a:pos x="82" y="4"/>
              </a:cxn>
              <a:cxn ang="0">
                <a:pos x="92" y="10"/>
              </a:cxn>
              <a:cxn ang="0">
                <a:pos x="100" y="16"/>
              </a:cxn>
              <a:cxn ang="0">
                <a:pos x="108" y="26"/>
              </a:cxn>
              <a:cxn ang="0">
                <a:pos x="112" y="36"/>
              </a:cxn>
              <a:cxn ang="0">
                <a:pos x="116" y="46"/>
              </a:cxn>
              <a:cxn ang="0">
                <a:pos x="118" y="58"/>
              </a:cxn>
              <a:cxn ang="0">
                <a:pos x="118" y="58"/>
              </a:cxn>
            </a:cxnLst>
            <a:rect l="0" t="0" r="r" b="b"/>
            <a:pathLst>
              <a:path w="118" h="118">
                <a:moveTo>
                  <a:pt x="118" y="58"/>
                </a:moveTo>
                <a:lnTo>
                  <a:pt x="118" y="58"/>
                </a:lnTo>
                <a:lnTo>
                  <a:pt x="116" y="70"/>
                </a:lnTo>
                <a:lnTo>
                  <a:pt x="112" y="82"/>
                </a:lnTo>
                <a:lnTo>
                  <a:pt x="108" y="92"/>
                </a:lnTo>
                <a:lnTo>
                  <a:pt x="100" y="100"/>
                </a:lnTo>
                <a:lnTo>
                  <a:pt x="92" y="108"/>
                </a:lnTo>
                <a:lnTo>
                  <a:pt x="82" y="112"/>
                </a:lnTo>
                <a:lnTo>
                  <a:pt x="70" y="116"/>
                </a:lnTo>
                <a:lnTo>
                  <a:pt x="58" y="118"/>
                </a:lnTo>
                <a:lnTo>
                  <a:pt x="58" y="118"/>
                </a:lnTo>
                <a:lnTo>
                  <a:pt x="46" y="116"/>
                </a:lnTo>
                <a:lnTo>
                  <a:pt x="36" y="112"/>
                </a:lnTo>
                <a:lnTo>
                  <a:pt x="26" y="108"/>
                </a:lnTo>
                <a:lnTo>
                  <a:pt x="18" y="100"/>
                </a:lnTo>
                <a:lnTo>
                  <a:pt x="10" y="92"/>
                </a:lnTo>
                <a:lnTo>
                  <a:pt x="4" y="82"/>
                </a:lnTo>
                <a:lnTo>
                  <a:pt x="2" y="70"/>
                </a:lnTo>
                <a:lnTo>
                  <a:pt x="0" y="58"/>
                </a:lnTo>
                <a:lnTo>
                  <a:pt x="0" y="58"/>
                </a:lnTo>
                <a:lnTo>
                  <a:pt x="2" y="46"/>
                </a:lnTo>
                <a:lnTo>
                  <a:pt x="4" y="36"/>
                </a:lnTo>
                <a:lnTo>
                  <a:pt x="10" y="26"/>
                </a:lnTo>
                <a:lnTo>
                  <a:pt x="18" y="16"/>
                </a:lnTo>
                <a:lnTo>
                  <a:pt x="26" y="10"/>
                </a:lnTo>
                <a:lnTo>
                  <a:pt x="36" y="4"/>
                </a:lnTo>
                <a:lnTo>
                  <a:pt x="46" y="0"/>
                </a:lnTo>
                <a:lnTo>
                  <a:pt x="58" y="0"/>
                </a:lnTo>
                <a:lnTo>
                  <a:pt x="58" y="0"/>
                </a:lnTo>
                <a:lnTo>
                  <a:pt x="70" y="0"/>
                </a:lnTo>
                <a:lnTo>
                  <a:pt x="82" y="4"/>
                </a:lnTo>
                <a:lnTo>
                  <a:pt x="92" y="10"/>
                </a:lnTo>
                <a:lnTo>
                  <a:pt x="100" y="16"/>
                </a:lnTo>
                <a:lnTo>
                  <a:pt x="108" y="26"/>
                </a:lnTo>
                <a:lnTo>
                  <a:pt x="112" y="36"/>
                </a:lnTo>
                <a:lnTo>
                  <a:pt x="116" y="46"/>
                </a:lnTo>
                <a:lnTo>
                  <a:pt x="118" y="58"/>
                </a:lnTo>
                <a:lnTo>
                  <a:pt x="118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2200" name="Rectangle 152"/>
          <p:cNvSpPr>
            <a:spLocks noChangeArrowheads="1"/>
          </p:cNvSpPr>
          <p:nvPr/>
        </p:nvSpPr>
        <p:spPr bwMode="auto">
          <a:xfrm>
            <a:off x="781050" y="4772026"/>
            <a:ext cx="763029" cy="31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231916"/>
                </a:solidFill>
                <a:latin typeface="맑은 고딕" pitchFamily="50" charset="-127"/>
                <a:ea typeface="맑은 고딕" pitchFamily="50" charset="-127"/>
              </a:rPr>
              <a:t>2000</a:t>
            </a:r>
            <a:r>
              <a:rPr kumimoji="1" lang="ko-KR" altLang="en-US" b="1" dirty="0" smtClean="0">
                <a:solidFill>
                  <a:srgbClr val="231916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endParaRPr kumimoji="1" lang="ko-KR" altLang="ko-KR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204" name="Rectangle 156"/>
          <p:cNvSpPr>
            <a:spLocks noChangeArrowheads="1"/>
          </p:cNvSpPr>
          <p:nvPr/>
        </p:nvSpPr>
        <p:spPr bwMode="auto">
          <a:xfrm>
            <a:off x="1643041" y="4629151"/>
            <a:ext cx="7021533" cy="649288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2205" name="Rectangle 157"/>
          <p:cNvSpPr>
            <a:spLocks noChangeArrowheads="1"/>
          </p:cNvSpPr>
          <p:nvPr/>
        </p:nvSpPr>
        <p:spPr bwMode="auto">
          <a:xfrm>
            <a:off x="1651000" y="4816493"/>
            <a:ext cx="6864404" cy="24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4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에어체인지 환기시스템 모델 명 동풍</a:t>
            </a:r>
            <a:r>
              <a:rPr kumimoji="1" lang="en-US" altLang="ko-KR" sz="14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kumimoji="1" lang="ko-KR" altLang="en-US" sz="14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호  개발 하여 </a:t>
            </a:r>
            <a:r>
              <a:rPr kumimoji="1" lang="ko-KR" altLang="en-US" sz="1400" dirty="0" err="1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광명교육지원청</a:t>
            </a:r>
            <a:r>
              <a:rPr kumimoji="1" lang="ko-KR" altLang="en-US" sz="14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등 다수 설치   </a:t>
            </a:r>
            <a:r>
              <a:rPr kumimoji="1" lang="en-US" altLang="ko-KR" sz="14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241" name="Freeform 193"/>
          <p:cNvSpPr>
            <a:spLocks/>
          </p:cNvSpPr>
          <p:nvPr/>
        </p:nvSpPr>
        <p:spPr bwMode="auto">
          <a:xfrm>
            <a:off x="428625" y="5745163"/>
            <a:ext cx="263525" cy="260350"/>
          </a:xfrm>
          <a:custGeom>
            <a:avLst/>
            <a:gdLst/>
            <a:ahLst/>
            <a:cxnLst>
              <a:cxn ang="0">
                <a:pos x="166" y="82"/>
              </a:cxn>
              <a:cxn ang="0">
                <a:pos x="166" y="82"/>
              </a:cxn>
              <a:cxn ang="0">
                <a:pos x="164" y="100"/>
              </a:cxn>
              <a:cxn ang="0">
                <a:pos x="158" y="114"/>
              </a:cxn>
              <a:cxn ang="0">
                <a:pos x="150" y="128"/>
              </a:cxn>
              <a:cxn ang="0">
                <a:pos x="140" y="140"/>
              </a:cxn>
              <a:cxn ang="0">
                <a:pos x="128" y="150"/>
              </a:cxn>
              <a:cxn ang="0">
                <a:pos x="114" y="158"/>
              </a:cxn>
              <a:cxn ang="0">
                <a:pos x="100" y="164"/>
              </a:cxn>
              <a:cxn ang="0">
                <a:pos x="82" y="164"/>
              </a:cxn>
              <a:cxn ang="0">
                <a:pos x="82" y="164"/>
              </a:cxn>
              <a:cxn ang="0">
                <a:pos x="66" y="164"/>
              </a:cxn>
              <a:cxn ang="0">
                <a:pos x="50" y="158"/>
              </a:cxn>
              <a:cxn ang="0">
                <a:pos x="36" y="150"/>
              </a:cxn>
              <a:cxn ang="0">
                <a:pos x="24" y="140"/>
              </a:cxn>
              <a:cxn ang="0">
                <a:pos x="14" y="128"/>
              </a:cxn>
              <a:cxn ang="0">
                <a:pos x="6" y="114"/>
              </a:cxn>
              <a:cxn ang="0">
                <a:pos x="2" y="100"/>
              </a:cxn>
              <a:cxn ang="0">
                <a:pos x="0" y="82"/>
              </a:cxn>
              <a:cxn ang="0">
                <a:pos x="0" y="82"/>
              </a:cxn>
              <a:cxn ang="0">
                <a:pos x="2" y="66"/>
              </a:cxn>
              <a:cxn ang="0">
                <a:pos x="6" y="50"/>
              </a:cxn>
              <a:cxn ang="0">
                <a:pos x="14" y="36"/>
              </a:cxn>
              <a:cxn ang="0">
                <a:pos x="24" y="24"/>
              </a:cxn>
              <a:cxn ang="0">
                <a:pos x="36" y="14"/>
              </a:cxn>
              <a:cxn ang="0">
                <a:pos x="50" y="6"/>
              </a:cxn>
              <a:cxn ang="0">
                <a:pos x="66" y="2"/>
              </a:cxn>
              <a:cxn ang="0">
                <a:pos x="82" y="0"/>
              </a:cxn>
              <a:cxn ang="0">
                <a:pos x="82" y="0"/>
              </a:cxn>
              <a:cxn ang="0">
                <a:pos x="100" y="2"/>
              </a:cxn>
              <a:cxn ang="0">
                <a:pos x="114" y="6"/>
              </a:cxn>
              <a:cxn ang="0">
                <a:pos x="128" y="14"/>
              </a:cxn>
              <a:cxn ang="0">
                <a:pos x="140" y="24"/>
              </a:cxn>
              <a:cxn ang="0">
                <a:pos x="150" y="36"/>
              </a:cxn>
              <a:cxn ang="0">
                <a:pos x="158" y="50"/>
              </a:cxn>
              <a:cxn ang="0">
                <a:pos x="164" y="66"/>
              </a:cxn>
              <a:cxn ang="0">
                <a:pos x="166" y="82"/>
              </a:cxn>
              <a:cxn ang="0">
                <a:pos x="166" y="82"/>
              </a:cxn>
            </a:cxnLst>
            <a:rect l="0" t="0" r="r" b="b"/>
            <a:pathLst>
              <a:path w="166" h="164">
                <a:moveTo>
                  <a:pt x="166" y="82"/>
                </a:moveTo>
                <a:lnTo>
                  <a:pt x="166" y="82"/>
                </a:lnTo>
                <a:lnTo>
                  <a:pt x="164" y="100"/>
                </a:lnTo>
                <a:lnTo>
                  <a:pt x="158" y="114"/>
                </a:lnTo>
                <a:lnTo>
                  <a:pt x="150" y="128"/>
                </a:lnTo>
                <a:lnTo>
                  <a:pt x="140" y="140"/>
                </a:lnTo>
                <a:lnTo>
                  <a:pt x="128" y="150"/>
                </a:lnTo>
                <a:lnTo>
                  <a:pt x="114" y="158"/>
                </a:lnTo>
                <a:lnTo>
                  <a:pt x="100" y="164"/>
                </a:lnTo>
                <a:lnTo>
                  <a:pt x="82" y="164"/>
                </a:lnTo>
                <a:lnTo>
                  <a:pt x="82" y="164"/>
                </a:lnTo>
                <a:lnTo>
                  <a:pt x="66" y="164"/>
                </a:lnTo>
                <a:lnTo>
                  <a:pt x="50" y="158"/>
                </a:lnTo>
                <a:lnTo>
                  <a:pt x="36" y="150"/>
                </a:lnTo>
                <a:lnTo>
                  <a:pt x="24" y="140"/>
                </a:lnTo>
                <a:lnTo>
                  <a:pt x="14" y="128"/>
                </a:lnTo>
                <a:lnTo>
                  <a:pt x="6" y="114"/>
                </a:lnTo>
                <a:lnTo>
                  <a:pt x="2" y="100"/>
                </a:lnTo>
                <a:lnTo>
                  <a:pt x="0" y="82"/>
                </a:lnTo>
                <a:lnTo>
                  <a:pt x="0" y="82"/>
                </a:lnTo>
                <a:lnTo>
                  <a:pt x="2" y="66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6"/>
                </a:lnTo>
                <a:lnTo>
                  <a:pt x="66" y="2"/>
                </a:lnTo>
                <a:lnTo>
                  <a:pt x="82" y="0"/>
                </a:lnTo>
                <a:lnTo>
                  <a:pt x="82" y="0"/>
                </a:lnTo>
                <a:lnTo>
                  <a:pt x="100" y="2"/>
                </a:lnTo>
                <a:lnTo>
                  <a:pt x="114" y="6"/>
                </a:lnTo>
                <a:lnTo>
                  <a:pt x="128" y="14"/>
                </a:lnTo>
                <a:lnTo>
                  <a:pt x="140" y="24"/>
                </a:lnTo>
                <a:lnTo>
                  <a:pt x="150" y="36"/>
                </a:lnTo>
                <a:lnTo>
                  <a:pt x="158" y="50"/>
                </a:lnTo>
                <a:lnTo>
                  <a:pt x="164" y="66"/>
                </a:lnTo>
                <a:lnTo>
                  <a:pt x="166" y="82"/>
                </a:lnTo>
                <a:lnTo>
                  <a:pt x="166" y="82"/>
                </a:lnTo>
                <a:close/>
              </a:path>
            </a:pathLst>
          </a:custGeom>
          <a:solidFill>
            <a:srgbClr val="3E3A3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2242" name="Freeform 194"/>
          <p:cNvSpPr>
            <a:spLocks/>
          </p:cNvSpPr>
          <p:nvPr/>
        </p:nvSpPr>
        <p:spPr bwMode="auto">
          <a:xfrm>
            <a:off x="466725" y="5783263"/>
            <a:ext cx="187325" cy="187325"/>
          </a:xfrm>
          <a:custGeom>
            <a:avLst/>
            <a:gdLst/>
            <a:ahLst/>
            <a:cxnLst>
              <a:cxn ang="0">
                <a:pos x="118" y="58"/>
              </a:cxn>
              <a:cxn ang="0">
                <a:pos x="118" y="58"/>
              </a:cxn>
              <a:cxn ang="0">
                <a:pos x="116" y="70"/>
              </a:cxn>
              <a:cxn ang="0">
                <a:pos x="112" y="82"/>
              </a:cxn>
              <a:cxn ang="0">
                <a:pos x="108" y="92"/>
              </a:cxn>
              <a:cxn ang="0">
                <a:pos x="100" y="100"/>
              </a:cxn>
              <a:cxn ang="0">
                <a:pos x="92" y="108"/>
              </a:cxn>
              <a:cxn ang="0">
                <a:pos x="82" y="112"/>
              </a:cxn>
              <a:cxn ang="0">
                <a:pos x="70" y="116"/>
              </a:cxn>
              <a:cxn ang="0">
                <a:pos x="58" y="118"/>
              </a:cxn>
              <a:cxn ang="0">
                <a:pos x="58" y="118"/>
              </a:cxn>
              <a:cxn ang="0">
                <a:pos x="46" y="116"/>
              </a:cxn>
              <a:cxn ang="0">
                <a:pos x="36" y="112"/>
              </a:cxn>
              <a:cxn ang="0">
                <a:pos x="26" y="108"/>
              </a:cxn>
              <a:cxn ang="0">
                <a:pos x="18" y="100"/>
              </a:cxn>
              <a:cxn ang="0">
                <a:pos x="10" y="92"/>
              </a:cxn>
              <a:cxn ang="0">
                <a:pos x="4" y="82"/>
              </a:cxn>
              <a:cxn ang="0">
                <a:pos x="2" y="70"/>
              </a:cxn>
              <a:cxn ang="0">
                <a:pos x="0" y="58"/>
              </a:cxn>
              <a:cxn ang="0">
                <a:pos x="0" y="58"/>
              </a:cxn>
              <a:cxn ang="0">
                <a:pos x="2" y="46"/>
              </a:cxn>
              <a:cxn ang="0">
                <a:pos x="4" y="36"/>
              </a:cxn>
              <a:cxn ang="0">
                <a:pos x="10" y="26"/>
              </a:cxn>
              <a:cxn ang="0">
                <a:pos x="18" y="16"/>
              </a:cxn>
              <a:cxn ang="0">
                <a:pos x="26" y="10"/>
              </a:cxn>
              <a:cxn ang="0">
                <a:pos x="36" y="4"/>
              </a:cxn>
              <a:cxn ang="0">
                <a:pos x="46" y="0"/>
              </a:cxn>
              <a:cxn ang="0">
                <a:pos x="58" y="0"/>
              </a:cxn>
              <a:cxn ang="0">
                <a:pos x="58" y="0"/>
              </a:cxn>
              <a:cxn ang="0">
                <a:pos x="70" y="0"/>
              </a:cxn>
              <a:cxn ang="0">
                <a:pos x="82" y="4"/>
              </a:cxn>
              <a:cxn ang="0">
                <a:pos x="92" y="10"/>
              </a:cxn>
              <a:cxn ang="0">
                <a:pos x="100" y="16"/>
              </a:cxn>
              <a:cxn ang="0">
                <a:pos x="108" y="26"/>
              </a:cxn>
              <a:cxn ang="0">
                <a:pos x="112" y="36"/>
              </a:cxn>
              <a:cxn ang="0">
                <a:pos x="116" y="46"/>
              </a:cxn>
              <a:cxn ang="0">
                <a:pos x="118" y="58"/>
              </a:cxn>
              <a:cxn ang="0">
                <a:pos x="118" y="58"/>
              </a:cxn>
            </a:cxnLst>
            <a:rect l="0" t="0" r="r" b="b"/>
            <a:pathLst>
              <a:path w="118" h="118">
                <a:moveTo>
                  <a:pt x="118" y="58"/>
                </a:moveTo>
                <a:lnTo>
                  <a:pt x="118" y="58"/>
                </a:lnTo>
                <a:lnTo>
                  <a:pt x="116" y="70"/>
                </a:lnTo>
                <a:lnTo>
                  <a:pt x="112" y="82"/>
                </a:lnTo>
                <a:lnTo>
                  <a:pt x="108" y="92"/>
                </a:lnTo>
                <a:lnTo>
                  <a:pt x="100" y="100"/>
                </a:lnTo>
                <a:lnTo>
                  <a:pt x="92" y="108"/>
                </a:lnTo>
                <a:lnTo>
                  <a:pt x="82" y="112"/>
                </a:lnTo>
                <a:lnTo>
                  <a:pt x="70" y="116"/>
                </a:lnTo>
                <a:lnTo>
                  <a:pt x="58" y="118"/>
                </a:lnTo>
                <a:lnTo>
                  <a:pt x="58" y="118"/>
                </a:lnTo>
                <a:lnTo>
                  <a:pt x="46" y="116"/>
                </a:lnTo>
                <a:lnTo>
                  <a:pt x="36" y="112"/>
                </a:lnTo>
                <a:lnTo>
                  <a:pt x="26" y="108"/>
                </a:lnTo>
                <a:lnTo>
                  <a:pt x="18" y="100"/>
                </a:lnTo>
                <a:lnTo>
                  <a:pt x="10" y="92"/>
                </a:lnTo>
                <a:lnTo>
                  <a:pt x="4" y="82"/>
                </a:lnTo>
                <a:lnTo>
                  <a:pt x="2" y="70"/>
                </a:lnTo>
                <a:lnTo>
                  <a:pt x="0" y="58"/>
                </a:lnTo>
                <a:lnTo>
                  <a:pt x="0" y="58"/>
                </a:lnTo>
                <a:lnTo>
                  <a:pt x="2" y="46"/>
                </a:lnTo>
                <a:lnTo>
                  <a:pt x="4" y="36"/>
                </a:lnTo>
                <a:lnTo>
                  <a:pt x="10" y="26"/>
                </a:lnTo>
                <a:lnTo>
                  <a:pt x="18" y="16"/>
                </a:lnTo>
                <a:lnTo>
                  <a:pt x="26" y="10"/>
                </a:lnTo>
                <a:lnTo>
                  <a:pt x="36" y="4"/>
                </a:lnTo>
                <a:lnTo>
                  <a:pt x="46" y="0"/>
                </a:lnTo>
                <a:lnTo>
                  <a:pt x="58" y="0"/>
                </a:lnTo>
                <a:lnTo>
                  <a:pt x="58" y="0"/>
                </a:lnTo>
                <a:lnTo>
                  <a:pt x="70" y="0"/>
                </a:lnTo>
                <a:lnTo>
                  <a:pt x="82" y="4"/>
                </a:lnTo>
                <a:lnTo>
                  <a:pt x="92" y="10"/>
                </a:lnTo>
                <a:lnTo>
                  <a:pt x="100" y="16"/>
                </a:lnTo>
                <a:lnTo>
                  <a:pt x="108" y="26"/>
                </a:lnTo>
                <a:lnTo>
                  <a:pt x="112" y="36"/>
                </a:lnTo>
                <a:lnTo>
                  <a:pt x="116" y="46"/>
                </a:lnTo>
                <a:lnTo>
                  <a:pt x="118" y="58"/>
                </a:lnTo>
                <a:lnTo>
                  <a:pt x="118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2243" name="Rectangle 195"/>
          <p:cNvSpPr>
            <a:spLocks noChangeArrowheads="1"/>
          </p:cNvSpPr>
          <p:nvPr/>
        </p:nvSpPr>
        <p:spPr bwMode="auto">
          <a:xfrm>
            <a:off x="781050" y="5694363"/>
            <a:ext cx="844783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231916"/>
                </a:solidFill>
                <a:latin typeface="맑은 고딕" pitchFamily="50" charset="-127"/>
                <a:ea typeface="맑은 고딕" pitchFamily="50" charset="-127"/>
              </a:rPr>
              <a:t>1993</a:t>
            </a:r>
            <a:r>
              <a:rPr kumimoji="1" lang="ko-KR" altLang="en-US" b="1" dirty="0" smtClean="0">
                <a:solidFill>
                  <a:srgbClr val="231916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endParaRPr kumimoji="1" lang="ko-KR" altLang="ko-KR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247" name="Rectangle 199"/>
          <p:cNvSpPr>
            <a:spLocks noChangeArrowheads="1"/>
          </p:cNvSpPr>
          <p:nvPr/>
        </p:nvSpPr>
        <p:spPr bwMode="auto">
          <a:xfrm>
            <a:off x="1643041" y="5551488"/>
            <a:ext cx="7021533" cy="650875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sp>
        <p:nvSpPr>
          <p:cNvPr id="2248" name="Rectangle 200"/>
          <p:cNvSpPr>
            <a:spLocks noChangeArrowheads="1"/>
          </p:cNvSpPr>
          <p:nvPr/>
        </p:nvSpPr>
        <p:spPr bwMode="auto">
          <a:xfrm>
            <a:off x="1723986" y="5761038"/>
            <a:ext cx="6634228" cy="28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4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  바닥으로 깔리는 유해물질과 곰팡이 냄새를 바닥으로 뽑아내는  </a:t>
            </a:r>
            <a:r>
              <a:rPr kumimoji="1" lang="en-US" altLang="ko-KR" sz="14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B-28W  </a:t>
            </a:r>
            <a:r>
              <a:rPr kumimoji="1" lang="ko-KR" altLang="en-US" sz="1400" dirty="0" smtClean="0">
                <a:solidFill>
                  <a:srgbClr val="1A1A1A"/>
                </a:solidFill>
                <a:latin typeface="맑은 고딕" pitchFamily="50" charset="-127"/>
                <a:ea typeface="맑은 고딕" pitchFamily="50" charset="-127"/>
              </a:rPr>
              <a:t>개발 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285" name="Freeform 237"/>
          <p:cNvSpPr>
            <a:spLocks/>
          </p:cNvSpPr>
          <p:nvPr/>
        </p:nvSpPr>
        <p:spPr bwMode="auto">
          <a:xfrm>
            <a:off x="485775" y="4879976"/>
            <a:ext cx="149225" cy="146050"/>
          </a:xfrm>
          <a:custGeom>
            <a:avLst/>
            <a:gdLst/>
            <a:ahLst/>
            <a:cxnLst>
              <a:cxn ang="0">
                <a:pos x="94" y="46"/>
              </a:cxn>
              <a:cxn ang="0">
                <a:pos x="94" y="46"/>
              </a:cxn>
              <a:cxn ang="0">
                <a:pos x="92" y="56"/>
              </a:cxn>
              <a:cxn ang="0">
                <a:pos x="90" y="64"/>
              </a:cxn>
              <a:cxn ang="0">
                <a:pos x="86" y="72"/>
              </a:cxn>
              <a:cxn ang="0">
                <a:pos x="80" y="80"/>
              </a:cxn>
              <a:cxn ang="0">
                <a:pos x="72" y="84"/>
              </a:cxn>
              <a:cxn ang="0">
                <a:pos x="64" y="90"/>
              </a:cxn>
              <a:cxn ang="0">
                <a:pos x="56" y="92"/>
              </a:cxn>
              <a:cxn ang="0">
                <a:pos x="46" y="92"/>
              </a:cxn>
              <a:cxn ang="0">
                <a:pos x="46" y="92"/>
              </a:cxn>
              <a:cxn ang="0">
                <a:pos x="38" y="92"/>
              </a:cxn>
              <a:cxn ang="0">
                <a:pos x="28" y="90"/>
              </a:cxn>
              <a:cxn ang="0">
                <a:pos x="20" y="84"/>
              </a:cxn>
              <a:cxn ang="0">
                <a:pos x="14" y="80"/>
              </a:cxn>
              <a:cxn ang="0">
                <a:pos x="8" y="72"/>
              </a:cxn>
              <a:cxn ang="0">
                <a:pos x="4" y="64"/>
              </a:cxn>
              <a:cxn ang="0">
                <a:pos x="2" y="56"/>
              </a:cxn>
              <a:cxn ang="0">
                <a:pos x="0" y="46"/>
              </a:cxn>
              <a:cxn ang="0">
                <a:pos x="0" y="46"/>
              </a:cxn>
              <a:cxn ang="0">
                <a:pos x="2" y="38"/>
              </a:cxn>
              <a:cxn ang="0">
                <a:pos x="4" y="28"/>
              </a:cxn>
              <a:cxn ang="0">
                <a:pos x="8" y="20"/>
              </a:cxn>
              <a:cxn ang="0">
                <a:pos x="14" y="14"/>
              </a:cxn>
              <a:cxn ang="0">
                <a:pos x="20" y="8"/>
              </a:cxn>
              <a:cxn ang="0">
                <a:pos x="28" y="4"/>
              </a:cxn>
              <a:cxn ang="0">
                <a:pos x="38" y="2"/>
              </a:cxn>
              <a:cxn ang="0">
                <a:pos x="46" y="0"/>
              </a:cxn>
              <a:cxn ang="0">
                <a:pos x="46" y="0"/>
              </a:cxn>
              <a:cxn ang="0">
                <a:pos x="56" y="2"/>
              </a:cxn>
              <a:cxn ang="0">
                <a:pos x="64" y="4"/>
              </a:cxn>
              <a:cxn ang="0">
                <a:pos x="72" y="8"/>
              </a:cxn>
              <a:cxn ang="0">
                <a:pos x="80" y="14"/>
              </a:cxn>
              <a:cxn ang="0">
                <a:pos x="86" y="20"/>
              </a:cxn>
              <a:cxn ang="0">
                <a:pos x="90" y="28"/>
              </a:cxn>
              <a:cxn ang="0">
                <a:pos x="92" y="38"/>
              </a:cxn>
              <a:cxn ang="0">
                <a:pos x="94" y="46"/>
              </a:cxn>
              <a:cxn ang="0">
                <a:pos x="94" y="46"/>
              </a:cxn>
            </a:cxnLst>
            <a:rect l="0" t="0" r="r" b="b"/>
            <a:pathLst>
              <a:path w="94" h="92">
                <a:moveTo>
                  <a:pt x="94" y="46"/>
                </a:moveTo>
                <a:lnTo>
                  <a:pt x="94" y="46"/>
                </a:lnTo>
                <a:lnTo>
                  <a:pt x="92" y="56"/>
                </a:lnTo>
                <a:lnTo>
                  <a:pt x="90" y="64"/>
                </a:lnTo>
                <a:lnTo>
                  <a:pt x="86" y="72"/>
                </a:lnTo>
                <a:lnTo>
                  <a:pt x="80" y="80"/>
                </a:lnTo>
                <a:lnTo>
                  <a:pt x="72" y="84"/>
                </a:lnTo>
                <a:lnTo>
                  <a:pt x="64" y="90"/>
                </a:lnTo>
                <a:lnTo>
                  <a:pt x="56" y="92"/>
                </a:lnTo>
                <a:lnTo>
                  <a:pt x="46" y="92"/>
                </a:lnTo>
                <a:lnTo>
                  <a:pt x="46" y="92"/>
                </a:lnTo>
                <a:lnTo>
                  <a:pt x="38" y="92"/>
                </a:lnTo>
                <a:lnTo>
                  <a:pt x="28" y="90"/>
                </a:lnTo>
                <a:lnTo>
                  <a:pt x="20" y="84"/>
                </a:lnTo>
                <a:lnTo>
                  <a:pt x="14" y="80"/>
                </a:lnTo>
                <a:lnTo>
                  <a:pt x="8" y="72"/>
                </a:lnTo>
                <a:lnTo>
                  <a:pt x="4" y="64"/>
                </a:lnTo>
                <a:lnTo>
                  <a:pt x="2" y="56"/>
                </a:lnTo>
                <a:lnTo>
                  <a:pt x="0" y="46"/>
                </a:lnTo>
                <a:lnTo>
                  <a:pt x="0" y="46"/>
                </a:lnTo>
                <a:lnTo>
                  <a:pt x="2" y="38"/>
                </a:lnTo>
                <a:lnTo>
                  <a:pt x="4" y="28"/>
                </a:lnTo>
                <a:lnTo>
                  <a:pt x="8" y="20"/>
                </a:lnTo>
                <a:lnTo>
                  <a:pt x="14" y="14"/>
                </a:lnTo>
                <a:lnTo>
                  <a:pt x="20" y="8"/>
                </a:lnTo>
                <a:lnTo>
                  <a:pt x="28" y="4"/>
                </a:lnTo>
                <a:lnTo>
                  <a:pt x="38" y="2"/>
                </a:lnTo>
                <a:lnTo>
                  <a:pt x="46" y="0"/>
                </a:lnTo>
                <a:lnTo>
                  <a:pt x="46" y="0"/>
                </a:lnTo>
                <a:lnTo>
                  <a:pt x="56" y="2"/>
                </a:lnTo>
                <a:lnTo>
                  <a:pt x="64" y="4"/>
                </a:lnTo>
                <a:lnTo>
                  <a:pt x="72" y="8"/>
                </a:lnTo>
                <a:lnTo>
                  <a:pt x="80" y="14"/>
                </a:lnTo>
                <a:lnTo>
                  <a:pt x="86" y="20"/>
                </a:lnTo>
                <a:lnTo>
                  <a:pt x="90" y="28"/>
                </a:lnTo>
                <a:lnTo>
                  <a:pt x="92" y="38"/>
                </a:lnTo>
                <a:lnTo>
                  <a:pt x="94" y="46"/>
                </a:lnTo>
                <a:lnTo>
                  <a:pt x="94" y="46"/>
                </a:lnTo>
                <a:close/>
              </a:path>
            </a:pathLst>
          </a:custGeom>
          <a:solidFill>
            <a:srgbClr val="B21E2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ko-KR" altLang="en-US" dirty="0"/>
          </a:p>
        </p:txBody>
      </p:sp>
      <p:pic>
        <p:nvPicPr>
          <p:cNvPr id="69" name="그림 68" descr="005_airchange AC-40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48" y="617499"/>
            <a:ext cx="3143250" cy="124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5936</TotalTime>
  <Words>1795</Words>
  <Application>Microsoft Office PowerPoint</Application>
  <PresentationFormat>화면 슬라이드 쇼(4:3)</PresentationFormat>
  <Paragraphs>349</Paragraphs>
  <Slides>29</Slides>
  <Notes>2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기존 제품과 비교 시험</vt:lpstr>
      <vt:lpstr>슬라이드 18</vt:lpstr>
      <vt:lpstr>KCL한국건설생활환경시험연구원</vt:lpstr>
      <vt:lpstr>슬라이드 20</vt:lpstr>
      <vt:lpstr>KCL한국건설생활환경시험연구원</vt:lpstr>
      <vt:lpstr>슬라이드 22</vt:lpstr>
      <vt:lpstr>슬라이드 23</vt:lpstr>
      <vt:lpstr>슬라이드 24</vt:lpstr>
      <vt:lpstr>슬라이드 25</vt:lpstr>
      <vt:lpstr>슬라이드 26</vt:lpstr>
      <vt:lpstr>다음 페이지를 클릭하시면 불이  꼬부라지는 동영상을 볼 수 있습니다.</vt:lpstr>
      <vt:lpstr>슬라이드 28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생활생협 유통시스템 </dc:title>
  <dc:creator>김동규</dc:creator>
  <cp:lastModifiedBy>User</cp:lastModifiedBy>
  <cp:revision>604</cp:revision>
  <dcterms:created xsi:type="dcterms:W3CDTF">2012-04-20T20:40:48Z</dcterms:created>
  <dcterms:modified xsi:type="dcterms:W3CDTF">2018-10-03T14:58:03Z</dcterms:modified>
</cp:coreProperties>
</file>