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9" r:id="rId2"/>
    <p:sldId id="281" r:id="rId3"/>
    <p:sldId id="283" r:id="rId4"/>
    <p:sldId id="282" r:id="rId5"/>
    <p:sldId id="289" r:id="rId6"/>
  </p:sldIdLst>
  <p:sldSz cx="9144000" cy="6858000" type="screen4x3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41">
          <p15:clr>
            <a:srgbClr val="A4A3A4"/>
          </p15:clr>
        </p15:guide>
        <p15:guide id="4" pos="21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  <a:srgbClr val="245794"/>
    <a:srgbClr val="001E7E"/>
    <a:srgbClr val="FFFF99"/>
    <a:srgbClr val="FF99FF"/>
    <a:srgbClr val="C25552"/>
    <a:srgbClr val="1C230F"/>
    <a:srgbClr val="404F21"/>
    <a:srgbClr val="8E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680" y="96"/>
      </p:cViewPr>
      <p:guideLst>
        <p:guide orient="horz" pos="300"/>
        <p:guide pos="2880"/>
        <p:guide orient="horz" pos="441"/>
        <p:guide pos="21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18BDF-FEE6-484A-9579-ADF68CEB53BA}" type="datetimeFigureOut">
              <a:rPr lang="ko-KR" altLang="en-US" smtClean="0"/>
              <a:pPr/>
              <a:t>2017-01-23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38F97-27EF-4FC9-A355-1D6CAE72E55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431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69" y="1628800"/>
            <a:ext cx="2373232" cy="149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6" name="그룹 32"/>
          <p:cNvGrpSpPr>
            <a:grpSpLocks noChangeAspect="1"/>
          </p:cNvGrpSpPr>
          <p:nvPr userDrawn="1"/>
        </p:nvGrpSpPr>
        <p:grpSpPr bwMode="auto">
          <a:xfrm>
            <a:off x="6988516" y="617991"/>
            <a:ext cx="2155484" cy="2255336"/>
            <a:chOff x="1011975" y="1819481"/>
            <a:chExt cx="1422033" cy="1404000"/>
          </a:xfrm>
        </p:grpSpPr>
        <p:pic>
          <p:nvPicPr>
            <p:cNvPr id="67" name="그림 22" descr="원형_125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11975" y="1819481"/>
              <a:ext cx="1422033" cy="14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타원 67"/>
            <p:cNvSpPr/>
            <p:nvPr userDrawn="1"/>
          </p:nvSpPr>
          <p:spPr bwMode="auto">
            <a:xfrm>
              <a:off x="1262469" y="2053818"/>
              <a:ext cx="936461" cy="935326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buClr>
                  <a:srgbClr val="0058DA"/>
                </a:buClr>
                <a:buFont typeface="Wingdings" pitchFamily="2" charset="2"/>
                <a:buChar char="§"/>
                <a:defRPr/>
              </a:pPr>
              <a:endParaRPr lang="ko-KR" altLang="en-US" dirty="0">
                <a:ea typeface="HY헤드라인M" pitchFamily="18" charset="-127"/>
              </a:endParaRPr>
            </a:p>
          </p:txBody>
        </p:sp>
      </p:grpSp>
      <p:sp>
        <p:nvSpPr>
          <p:cNvPr id="272" name="TextBox 271"/>
          <p:cNvSpPr txBox="1"/>
          <p:nvPr userDrawn="1"/>
        </p:nvSpPr>
        <p:spPr>
          <a:xfrm>
            <a:off x="0" y="3212973"/>
            <a:ext cx="9144000" cy="396000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 anchor="ctr">
            <a:noAutofit/>
          </a:bodyPr>
          <a:lstStyle/>
          <a:p>
            <a:pPr algn="l"/>
            <a:r>
              <a:rPr lang="ko-KR" altLang="en-US" sz="1700" b="1" dirty="0">
                <a:solidFill>
                  <a:srgbClr val="00133A"/>
                </a:solidFill>
              </a:rPr>
              <a:t>                                                               </a:t>
            </a:r>
            <a:r>
              <a:rPr lang="ko-KR" altLang="en-US" sz="1700" b="1" dirty="0">
                <a:solidFill>
                  <a:schemeClr val="bg1"/>
                </a:solidFill>
              </a:rPr>
              <a:t>강수량계 </a:t>
            </a:r>
            <a:r>
              <a:rPr lang="en-US" altLang="ko-KR" sz="1700" b="1" dirty="0">
                <a:solidFill>
                  <a:schemeClr val="bg1"/>
                </a:solidFill>
              </a:rPr>
              <a:t>/ </a:t>
            </a:r>
            <a:r>
              <a:rPr lang="ko-KR" altLang="en-US" sz="1700" b="1" dirty="0">
                <a:solidFill>
                  <a:schemeClr val="bg1"/>
                </a:solidFill>
              </a:rPr>
              <a:t>기상조절연소탄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1164321" y="3216173"/>
            <a:ext cx="2664295" cy="3960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대기환경</a:t>
            </a:r>
            <a:r>
              <a:rPr kumimoji="0" lang="en-US" altLang="ko-K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ko-KR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기상산업분야의 선두기업</a:t>
            </a:r>
            <a:endParaRPr kumimoji="0" lang="en-US" altLang="ko-KR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0" name="그림 59" descr="153 웨더 고화질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09884" y="176765"/>
            <a:ext cx="1215155" cy="610922"/>
          </a:xfrm>
          <a:prstGeom prst="rect">
            <a:avLst/>
          </a:prstGeom>
        </p:spPr>
      </p:pic>
      <p:sp>
        <p:nvSpPr>
          <p:cNvPr id="62" name="TextBox 61"/>
          <p:cNvSpPr txBox="1"/>
          <p:nvPr userDrawn="1"/>
        </p:nvSpPr>
        <p:spPr>
          <a:xfrm>
            <a:off x="3816424" y="2444638"/>
            <a:ext cx="478802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700" b="1" baseline="0" dirty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HY수평선B" panose="02030600000101010101" pitchFamily="18" charset="-127"/>
                <a:ea typeface="HY수평선B" panose="02030600000101010101" pitchFamily="18" charset="-127"/>
              </a:rPr>
              <a:t>New Business Plan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6377815" y="3753907"/>
            <a:ext cx="20106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b="1" baseline="0" dirty="0">
                <a:solidFill>
                  <a:srgbClr val="002060"/>
                </a:solidFill>
              </a:rPr>
              <a:t>Dec. 08, </a:t>
            </a:r>
            <a:r>
              <a:rPr lang="en-US" altLang="ko-KR" sz="1500" b="1" dirty="0">
                <a:solidFill>
                  <a:srgbClr val="002060"/>
                </a:solidFill>
              </a:rPr>
              <a:t>2016</a:t>
            </a:r>
            <a:endParaRPr lang="ko-KR" altLang="en-US" sz="1500" b="1" dirty="0">
              <a:solidFill>
                <a:srgbClr val="002060"/>
              </a:solidFill>
            </a:endParaRPr>
          </a:p>
        </p:txBody>
      </p:sp>
      <p:grpSp>
        <p:nvGrpSpPr>
          <p:cNvPr id="72" name="그룹 33"/>
          <p:cNvGrpSpPr>
            <a:grpSpLocks/>
          </p:cNvGrpSpPr>
          <p:nvPr userDrawn="1"/>
        </p:nvGrpSpPr>
        <p:grpSpPr bwMode="auto">
          <a:xfrm>
            <a:off x="0" y="3403824"/>
            <a:ext cx="1177626" cy="1214673"/>
            <a:chOff x="1011975" y="1819481"/>
            <a:chExt cx="1422033" cy="1404000"/>
          </a:xfrm>
        </p:grpSpPr>
        <p:pic>
          <p:nvPicPr>
            <p:cNvPr id="73" name="그림 25" descr="원형_125.pn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11975" y="1819481"/>
              <a:ext cx="1422033" cy="140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타원 73"/>
            <p:cNvSpPr/>
            <p:nvPr userDrawn="1"/>
          </p:nvSpPr>
          <p:spPr bwMode="auto">
            <a:xfrm>
              <a:off x="1262048" y="2053895"/>
              <a:ext cx="935406" cy="935173"/>
            </a:xfrm>
            <a:prstGeom prst="ellipse">
              <a:avLst/>
            </a:prstGeom>
            <a:blipFill>
              <a:blip r:embed="rId7" cstate="print"/>
              <a:stretch>
                <a:fillRect/>
              </a:stretch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spcBef>
                  <a:spcPct val="50000"/>
                </a:spcBef>
                <a:buClr>
                  <a:srgbClr val="0058DA"/>
                </a:buClr>
                <a:buFont typeface="Wingdings" pitchFamily="2" charset="2"/>
                <a:buChar char="§"/>
                <a:defRPr/>
              </a:pPr>
              <a:endParaRPr lang="ko-KR" altLang="en-US" dirty="0">
                <a:ea typeface="HY헤드라인M" pitchFamily="18" charset="-127"/>
              </a:endParaRPr>
            </a:p>
          </p:txBody>
        </p:sp>
      </p:grpSp>
      <p:grpSp>
        <p:nvGrpSpPr>
          <p:cNvPr id="77" name="그룹 76"/>
          <p:cNvGrpSpPr/>
          <p:nvPr userDrawn="1"/>
        </p:nvGrpSpPr>
        <p:grpSpPr>
          <a:xfrm>
            <a:off x="3760920" y="4467445"/>
            <a:ext cx="1622160" cy="1622999"/>
            <a:chOff x="4067944" y="4149080"/>
            <a:chExt cx="1622160" cy="1622999"/>
          </a:xfrm>
        </p:grpSpPr>
        <p:pic>
          <p:nvPicPr>
            <p:cNvPr id="70" name="그림 28" descr="원형_125.png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67944" y="4149080"/>
              <a:ext cx="1622160" cy="1622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4"/>
            <p:cNvPicPr preferRelativeResize="0">
              <a:picLocks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12718" y="4317604"/>
              <a:ext cx="1332000" cy="1332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52B1-5A63-4DD6-B5AC-06C3FA08A0E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7" name="직사각형 16"/>
          <p:cNvSpPr/>
          <p:nvPr userDrawn="1"/>
        </p:nvSpPr>
        <p:spPr>
          <a:xfrm>
            <a:off x="0" y="674280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6660232" y="332656"/>
            <a:ext cx="2483768" cy="300224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Chapter I. </a:t>
            </a:r>
            <a:r>
              <a:rPr lang="ko-KR" altLang="en-US" sz="1200" b="1" dirty="0"/>
              <a:t>강수량계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93" y="6200800"/>
            <a:ext cx="687329" cy="4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 userDrawn="1"/>
        </p:nvSpPr>
        <p:spPr>
          <a:xfrm>
            <a:off x="896396" y="6386266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</a:rPr>
              <a:t>New Business</a:t>
            </a:r>
            <a:endParaRPr lang="ko-KR" altLang="en-US" sz="1400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이등변 삼각형 6"/>
          <p:cNvSpPr/>
          <p:nvPr userDrawn="1"/>
        </p:nvSpPr>
        <p:spPr>
          <a:xfrm rot="4092376">
            <a:off x="399841" y="1296124"/>
            <a:ext cx="741636" cy="1009402"/>
          </a:xfrm>
          <a:prstGeom prst="triangl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427512" y="914400"/>
            <a:ext cx="8146472" cy="53201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166255" y="1128156"/>
            <a:ext cx="4405745" cy="52251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52B1-5A63-4DD6-B5AC-06C3FA08A0E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4" name="직사각형 63"/>
          <p:cNvSpPr/>
          <p:nvPr userDrawn="1"/>
        </p:nvSpPr>
        <p:spPr>
          <a:xfrm>
            <a:off x="0" y="674280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6660232" y="332656"/>
            <a:ext cx="2483768" cy="300224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Chapter II. </a:t>
            </a:r>
            <a:r>
              <a:rPr lang="ko-KR" altLang="en-US" sz="1200" b="1" dirty="0"/>
              <a:t>기상조절연소탄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93" y="6200800"/>
            <a:ext cx="687329" cy="4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896396" y="6386266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</a:rPr>
              <a:t>New Business</a:t>
            </a:r>
            <a:endParaRPr lang="ko-KR" altLang="en-US" sz="1400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이등변 삼각형 6"/>
          <p:cNvSpPr/>
          <p:nvPr userDrawn="1"/>
        </p:nvSpPr>
        <p:spPr>
          <a:xfrm rot="4092376">
            <a:off x="399841" y="1296124"/>
            <a:ext cx="741636" cy="1009402"/>
          </a:xfrm>
          <a:prstGeom prst="triangl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1" name="직사각형 10"/>
          <p:cNvSpPr/>
          <p:nvPr userDrawn="1"/>
        </p:nvSpPr>
        <p:spPr>
          <a:xfrm>
            <a:off x="427512" y="914400"/>
            <a:ext cx="8146472" cy="53201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2" name="직사각형 11"/>
          <p:cNvSpPr/>
          <p:nvPr userDrawn="1"/>
        </p:nvSpPr>
        <p:spPr>
          <a:xfrm>
            <a:off x="166255" y="1128156"/>
            <a:ext cx="4405745" cy="52251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52B1-5A63-4DD6-B5AC-06C3FA08A0E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4" name="직사각형 63"/>
          <p:cNvSpPr/>
          <p:nvPr userDrawn="1"/>
        </p:nvSpPr>
        <p:spPr>
          <a:xfrm>
            <a:off x="0" y="674280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직사각형 64"/>
          <p:cNvSpPr/>
          <p:nvPr userDrawn="1"/>
        </p:nvSpPr>
        <p:spPr>
          <a:xfrm>
            <a:off x="6660232" y="332656"/>
            <a:ext cx="2483768" cy="300224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Appendix</a:t>
            </a:r>
            <a:endParaRPr lang="ko-KR" altLang="en-US" sz="1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993" y="6200800"/>
            <a:ext cx="687329" cy="43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 userDrawn="1"/>
        </p:nvSpPr>
        <p:spPr>
          <a:xfrm>
            <a:off x="896396" y="6386266"/>
            <a:ext cx="1362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gradFill flip="none" rotWithShape="1">
                  <a:gsLst>
                    <a:gs pos="0">
                      <a:srgbClr val="FF0066">
                        <a:shade val="30000"/>
                        <a:satMod val="115000"/>
                      </a:srgbClr>
                    </a:gs>
                    <a:gs pos="50000">
                      <a:srgbClr val="FF0066">
                        <a:shade val="67500"/>
                        <a:satMod val="115000"/>
                      </a:srgbClr>
                    </a:gs>
                    <a:gs pos="100000">
                      <a:srgbClr val="FF0066">
                        <a:shade val="100000"/>
                        <a:satMod val="115000"/>
                      </a:srgbClr>
                    </a:gs>
                  </a:gsLst>
                  <a:lin ang="0" scaled="1"/>
                  <a:tileRect/>
                </a:gradFill>
              </a:rPr>
              <a:t>New Business</a:t>
            </a:r>
            <a:endParaRPr lang="ko-KR" altLang="en-US" sz="1400" b="1" dirty="0">
              <a:gradFill flip="none" rotWithShape="1">
                <a:gsLst>
                  <a:gs pos="0">
                    <a:srgbClr val="FF0066">
                      <a:shade val="30000"/>
                      <a:satMod val="115000"/>
                    </a:srgbClr>
                  </a:gs>
                  <a:gs pos="50000">
                    <a:srgbClr val="FF0066">
                      <a:shade val="67500"/>
                      <a:satMod val="115000"/>
                    </a:srgbClr>
                  </a:gs>
                  <a:gs pos="100000">
                    <a:srgbClr val="FF0066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7" name="이등변 삼각형 6"/>
          <p:cNvSpPr/>
          <p:nvPr userDrawn="1"/>
        </p:nvSpPr>
        <p:spPr>
          <a:xfrm rot="4092376">
            <a:off x="399841" y="1296124"/>
            <a:ext cx="741636" cy="1009402"/>
          </a:xfrm>
          <a:prstGeom prst="triangl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427512" y="914400"/>
            <a:ext cx="8146472" cy="53201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1" name="직사각형 10"/>
          <p:cNvSpPr/>
          <p:nvPr userDrawn="1"/>
        </p:nvSpPr>
        <p:spPr>
          <a:xfrm>
            <a:off x="166255" y="1128156"/>
            <a:ext cx="4405745" cy="52251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69" y="4455050"/>
            <a:ext cx="2373232" cy="149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직사각형 61"/>
          <p:cNvSpPr/>
          <p:nvPr userDrawn="1"/>
        </p:nvSpPr>
        <p:spPr>
          <a:xfrm>
            <a:off x="0" y="0"/>
            <a:ext cx="9144000" cy="378904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7" name="TextBox 186"/>
          <p:cNvSpPr txBox="1"/>
          <p:nvPr userDrawn="1"/>
        </p:nvSpPr>
        <p:spPr>
          <a:xfrm>
            <a:off x="1999462" y="928891"/>
            <a:ext cx="2736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b="1" dirty="0">
                <a:solidFill>
                  <a:schemeClr val="bg1">
                    <a:lumMod val="95000"/>
                  </a:schemeClr>
                </a:solidFill>
              </a:rPr>
              <a:t>New</a:t>
            </a:r>
            <a:r>
              <a:rPr lang="ko-KR" altLang="en-US" sz="15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sz="1500" b="1" dirty="0">
                <a:solidFill>
                  <a:schemeClr val="bg1">
                    <a:lumMod val="95000"/>
                  </a:schemeClr>
                </a:solidFill>
              </a:rPr>
              <a:t>Business 2017</a:t>
            </a:r>
            <a:endParaRPr lang="ko-KR" altLang="en-US" sz="15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39" name="그룹 138"/>
          <p:cNvGrpSpPr/>
          <p:nvPr userDrawn="1"/>
        </p:nvGrpSpPr>
        <p:grpSpPr>
          <a:xfrm rot="16200000">
            <a:off x="6777793" y="-1084816"/>
            <a:ext cx="395536" cy="4320482"/>
            <a:chOff x="8748464" y="578503"/>
            <a:chExt cx="395536" cy="29945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1" name="직사각형 130"/>
            <p:cNvSpPr/>
            <p:nvPr userDrawn="1"/>
          </p:nvSpPr>
          <p:spPr>
            <a:xfrm rot="5400000">
              <a:off x="8349074" y="977893"/>
              <a:ext cx="1194316" cy="395536"/>
            </a:xfrm>
            <a:prstGeom prst="rect">
              <a:avLst/>
            </a:prstGeom>
            <a:gradFill flip="none" rotWithShape="1">
              <a:gsLst>
                <a:gs pos="0">
                  <a:srgbClr val="FF0066">
                    <a:shade val="30000"/>
                    <a:satMod val="115000"/>
                  </a:srgbClr>
                </a:gs>
                <a:gs pos="50000">
                  <a:srgbClr val="FF0066">
                    <a:shade val="67500"/>
                    <a:satMod val="115000"/>
                  </a:srgbClr>
                </a:gs>
                <a:gs pos="100000">
                  <a:srgbClr val="FF006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/>
                <a:t>Chapter I</a:t>
              </a:r>
              <a:endParaRPr lang="ko-KR" altLang="en-US" sz="1400" b="1" dirty="0"/>
            </a:p>
          </p:txBody>
        </p:sp>
        <p:sp>
          <p:nvSpPr>
            <p:cNvPr id="132" name="직사각형 131"/>
            <p:cNvSpPr/>
            <p:nvPr userDrawn="1"/>
          </p:nvSpPr>
          <p:spPr>
            <a:xfrm rot="5400000">
              <a:off x="8046132" y="2475148"/>
              <a:ext cx="1800200" cy="395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solidFill>
                    <a:srgbClr val="003300"/>
                  </a:solidFill>
                </a:rPr>
                <a:t>강수량계</a:t>
              </a:r>
            </a:p>
          </p:txBody>
        </p:sp>
      </p:grpSp>
      <p:sp>
        <p:nvSpPr>
          <p:cNvPr id="65" name="TextBox 64"/>
          <p:cNvSpPr txBox="1"/>
          <p:nvPr userDrawn="1"/>
        </p:nvSpPr>
        <p:spPr>
          <a:xfrm>
            <a:off x="0" y="6039223"/>
            <a:ext cx="9144000" cy="396000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 anchor="ctr">
            <a:noAutofit/>
          </a:bodyPr>
          <a:lstStyle/>
          <a:p>
            <a:pPr algn="l"/>
            <a:r>
              <a:rPr lang="ko-KR" altLang="en-US" sz="1700" b="1" dirty="0">
                <a:solidFill>
                  <a:srgbClr val="00133A"/>
                </a:solidFill>
              </a:rPr>
              <a:t>                                                               </a:t>
            </a:r>
            <a:endParaRPr lang="ko-KR" altLang="en-US" sz="17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1164321" y="6042423"/>
            <a:ext cx="2664295" cy="3960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1100" b="1" baseline="0" dirty="0">
                <a:solidFill>
                  <a:schemeClr val="bg1"/>
                </a:solidFill>
                <a:latin typeface="+mn-ea"/>
                <a:ea typeface="+mn-ea"/>
              </a:rPr>
              <a:t>대기환경</a:t>
            </a:r>
            <a:r>
              <a:rPr lang="en-US" altLang="ko-KR" sz="1100" b="1" baseline="0" dirty="0">
                <a:solidFill>
                  <a:schemeClr val="bg1"/>
                </a:solidFill>
                <a:latin typeface="+mn-ea"/>
                <a:ea typeface="+mn-ea"/>
              </a:rPr>
              <a:t>&amp;</a:t>
            </a:r>
            <a:r>
              <a:rPr lang="ko-KR" altLang="en-US" sz="1100" b="1" baseline="0" dirty="0">
                <a:solidFill>
                  <a:schemeClr val="bg1"/>
                </a:solidFill>
                <a:latin typeface="+mn-ea"/>
                <a:ea typeface="+mn-ea"/>
              </a:rPr>
              <a:t>기상산업분야의 선두기업</a:t>
            </a:r>
            <a:endParaRPr lang="en-US" altLang="ko-KR" sz="1100" b="1" baseline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8" name="TextBox 117"/>
          <p:cNvSpPr txBox="1"/>
          <p:nvPr userDrawn="1"/>
        </p:nvSpPr>
        <p:spPr>
          <a:xfrm>
            <a:off x="5967585" y="4997743"/>
            <a:ext cx="3156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rgbClr val="FF0000"/>
                </a:solidFill>
                <a:latin typeface="+mn-ea"/>
                <a:ea typeface="+mn-ea"/>
              </a:rPr>
              <a:t>GBM</a:t>
            </a: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은</a:t>
            </a:r>
            <a:endParaRPr lang="en-US" altLang="ko-KR" sz="2000" b="1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  <a:p>
            <a:pPr algn="r"/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변화를 통해</a:t>
            </a:r>
            <a:endParaRPr lang="en-US" altLang="ko-KR" sz="2000" b="1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  <a:p>
            <a:pPr algn="r"/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세계최고를 추구합니다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. 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69" y="4455050"/>
            <a:ext cx="2373232" cy="149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직사각형 61"/>
          <p:cNvSpPr/>
          <p:nvPr userDrawn="1"/>
        </p:nvSpPr>
        <p:spPr>
          <a:xfrm>
            <a:off x="0" y="0"/>
            <a:ext cx="9144000" cy="378904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" name="그룹 138"/>
          <p:cNvGrpSpPr/>
          <p:nvPr userDrawn="1"/>
        </p:nvGrpSpPr>
        <p:grpSpPr>
          <a:xfrm rot="16200000">
            <a:off x="6777793" y="-1084816"/>
            <a:ext cx="395536" cy="4320482"/>
            <a:chOff x="8748464" y="578503"/>
            <a:chExt cx="395536" cy="299451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1" name="직사각형 130"/>
            <p:cNvSpPr/>
            <p:nvPr userDrawn="1"/>
          </p:nvSpPr>
          <p:spPr>
            <a:xfrm rot="5400000">
              <a:off x="8349074" y="977893"/>
              <a:ext cx="1194316" cy="395536"/>
            </a:xfrm>
            <a:prstGeom prst="rect">
              <a:avLst/>
            </a:prstGeom>
            <a:gradFill flip="none" rotWithShape="1">
              <a:gsLst>
                <a:gs pos="0">
                  <a:srgbClr val="FF0066">
                    <a:shade val="30000"/>
                    <a:satMod val="115000"/>
                  </a:srgbClr>
                </a:gs>
                <a:gs pos="50000">
                  <a:srgbClr val="FF0066">
                    <a:shade val="67500"/>
                    <a:satMod val="115000"/>
                  </a:srgbClr>
                </a:gs>
                <a:gs pos="100000">
                  <a:srgbClr val="FF0066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/>
                <a:t>Chapter II</a:t>
              </a:r>
              <a:endParaRPr lang="ko-KR" altLang="en-US" sz="1400" b="1" dirty="0"/>
            </a:p>
          </p:txBody>
        </p:sp>
        <p:sp>
          <p:nvSpPr>
            <p:cNvPr id="132" name="직사각형 131"/>
            <p:cNvSpPr/>
            <p:nvPr userDrawn="1"/>
          </p:nvSpPr>
          <p:spPr>
            <a:xfrm rot="5400000">
              <a:off x="8046132" y="2475148"/>
              <a:ext cx="1800200" cy="3955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solidFill>
                    <a:srgbClr val="003300"/>
                  </a:solidFill>
                </a:rPr>
                <a:t>기상조절연소탄</a:t>
              </a:r>
            </a:p>
          </p:txBody>
        </p:sp>
      </p:grpSp>
      <p:sp>
        <p:nvSpPr>
          <p:cNvPr id="84" name="TextBox 83"/>
          <p:cNvSpPr txBox="1"/>
          <p:nvPr userDrawn="1"/>
        </p:nvSpPr>
        <p:spPr>
          <a:xfrm>
            <a:off x="0" y="6039223"/>
            <a:ext cx="9144000" cy="396000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 anchor="ctr">
            <a:noAutofit/>
          </a:bodyPr>
          <a:lstStyle/>
          <a:p>
            <a:pPr algn="l"/>
            <a:r>
              <a:rPr lang="ko-KR" altLang="en-US" sz="1700" b="1" dirty="0">
                <a:solidFill>
                  <a:srgbClr val="00133A"/>
                </a:solidFill>
              </a:rPr>
              <a:t>                                                               </a:t>
            </a:r>
            <a:endParaRPr lang="ko-KR" altLang="en-US" sz="1700" b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 userDrawn="1"/>
        </p:nvSpPr>
        <p:spPr>
          <a:xfrm>
            <a:off x="1164321" y="6042423"/>
            <a:ext cx="2664295" cy="3960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1100" b="1" baseline="0" dirty="0">
                <a:solidFill>
                  <a:schemeClr val="bg1"/>
                </a:solidFill>
                <a:latin typeface="+mn-ea"/>
                <a:ea typeface="+mn-ea"/>
              </a:rPr>
              <a:t>대기환경</a:t>
            </a:r>
            <a:r>
              <a:rPr lang="en-US" altLang="ko-KR" sz="1100" b="1" baseline="0" dirty="0">
                <a:solidFill>
                  <a:schemeClr val="bg1"/>
                </a:solidFill>
                <a:latin typeface="+mn-ea"/>
                <a:ea typeface="+mn-ea"/>
              </a:rPr>
              <a:t>&amp;</a:t>
            </a:r>
            <a:r>
              <a:rPr lang="ko-KR" altLang="en-US" sz="1100" b="1" baseline="0" dirty="0">
                <a:solidFill>
                  <a:schemeClr val="bg1"/>
                </a:solidFill>
                <a:latin typeface="+mn-ea"/>
                <a:ea typeface="+mn-ea"/>
              </a:rPr>
              <a:t>기상산업분야의 선두기업</a:t>
            </a:r>
            <a:endParaRPr lang="en-US" altLang="ko-KR" sz="1100" b="1" baseline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1" name="TextBox 110"/>
          <p:cNvSpPr txBox="1"/>
          <p:nvPr userDrawn="1"/>
        </p:nvSpPr>
        <p:spPr>
          <a:xfrm>
            <a:off x="5967585" y="4997743"/>
            <a:ext cx="3156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rgbClr val="FF0000"/>
                </a:solidFill>
                <a:latin typeface="+mn-ea"/>
                <a:ea typeface="+mn-ea"/>
              </a:rPr>
              <a:t>GBM</a:t>
            </a: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은</a:t>
            </a:r>
            <a:endParaRPr lang="en-US" altLang="ko-KR" sz="2000" b="1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  <a:p>
            <a:pPr algn="r"/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변화를 통해</a:t>
            </a:r>
            <a:endParaRPr lang="en-US" altLang="ko-KR" sz="2000" b="1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  <a:p>
            <a:pPr algn="r"/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세계최고를 추구합니다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. 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8" name="TextBox 117"/>
          <p:cNvSpPr txBox="1"/>
          <p:nvPr userDrawn="1"/>
        </p:nvSpPr>
        <p:spPr>
          <a:xfrm>
            <a:off x="1999462" y="928891"/>
            <a:ext cx="2736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b="1" dirty="0">
                <a:solidFill>
                  <a:schemeClr val="bg1">
                    <a:lumMod val="95000"/>
                  </a:schemeClr>
                </a:solidFill>
              </a:rPr>
              <a:t>New</a:t>
            </a:r>
            <a:r>
              <a:rPr lang="ko-KR" altLang="en-US" sz="15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sz="1500" b="1" dirty="0">
                <a:solidFill>
                  <a:schemeClr val="bg1">
                    <a:lumMod val="95000"/>
                  </a:schemeClr>
                </a:solidFill>
              </a:rPr>
              <a:t>Business 2017</a:t>
            </a:r>
            <a:endParaRPr lang="ko-KR" altLang="en-US" sz="15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769" y="4455050"/>
            <a:ext cx="2373232" cy="149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직사각형 61"/>
          <p:cNvSpPr/>
          <p:nvPr userDrawn="1"/>
        </p:nvSpPr>
        <p:spPr>
          <a:xfrm>
            <a:off x="0" y="0"/>
            <a:ext cx="9144000" cy="378904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직사각형 130"/>
          <p:cNvSpPr/>
          <p:nvPr userDrawn="1"/>
        </p:nvSpPr>
        <p:spPr>
          <a:xfrm>
            <a:off x="4815320" y="877657"/>
            <a:ext cx="4328680" cy="395536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Appendix</a:t>
            </a:r>
            <a:endParaRPr lang="ko-KR" altLang="en-US" sz="1400" b="1" dirty="0"/>
          </a:p>
        </p:txBody>
      </p:sp>
      <p:sp>
        <p:nvSpPr>
          <p:cNvPr id="84" name="TextBox 83"/>
          <p:cNvSpPr txBox="1"/>
          <p:nvPr userDrawn="1"/>
        </p:nvSpPr>
        <p:spPr>
          <a:xfrm>
            <a:off x="0" y="6039223"/>
            <a:ext cx="9144000" cy="396000"/>
          </a:xfrm>
          <a:prstGeom prst="rect">
            <a:avLst/>
          </a:prstGeom>
          <a:solidFill>
            <a:srgbClr val="C00000">
              <a:alpha val="30000"/>
            </a:srgbClr>
          </a:solidFill>
        </p:spPr>
        <p:txBody>
          <a:bodyPr wrap="square" rtlCol="0" anchor="ctr">
            <a:noAutofit/>
          </a:bodyPr>
          <a:lstStyle/>
          <a:p>
            <a:pPr algn="l"/>
            <a:r>
              <a:rPr lang="ko-KR" altLang="en-US" sz="1700" b="1" dirty="0">
                <a:solidFill>
                  <a:srgbClr val="00133A"/>
                </a:solidFill>
              </a:rPr>
              <a:t>                                                               </a:t>
            </a:r>
            <a:endParaRPr lang="ko-KR" altLang="en-US" sz="1700" b="1" dirty="0">
              <a:solidFill>
                <a:schemeClr val="bg1"/>
              </a:solidFill>
            </a:endParaRPr>
          </a:p>
        </p:txBody>
      </p:sp>
      <p:sp>
        <p:nvSpPr>
          <p:cNvPr id="101" name="TextBox 100"/>
          <p:cNvSpPr txBox="1"/>
          <p:nvPr userDrawn="1"/>
        </p:nvSpPr>
        <p:spPr>
          <a:xfrm>
            <a:off x="1164321" y="6042423"/>
            <a:ext cx="2664295" cy="39600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 anchor="ctr">
            <a:noAutofit/>
          </a:bodyPr>
          <a:lstStyle/>
          <a:p>
            <a:pPr algn="ctr"/>
            <a:r>
              <a:rPr lang="ko-KR" altLang="en-US" sz="1100" b="1" baseline="0" dirty="0">
                <a:solidFill>
                  <a:schemeClr val="bg1"/>
                </a:solidFill>
                <a:latin typeface="+mn-ea"/>
                <a:ea typeface="+mn-ea"/>
              </a:rPr>
              <a:t>대기환경</a:t>
            </a:r>
            <a:r>
              <a:rPr lang="en-US" altLang="ko-KR" sz="1100" b="1" baseline="0" dirty="0">
                <a:solidFill>
                  <a:schemeClr val="bg1"/>
                </a:solidFill>
                <a:latin typeface="+mn-ea"/>
                <a:ea typeface="+mn-ea"/>
              </a:rPr>
              <a:t>&amp;</a:t>
            </a:r>
            <a:r>
              <a:rPr lang="ko-KR" altLang="en-US" sz="1100" b="1" baseline="0" dirty="0">
                <a:solidFill>
                  <a:schemeClr val="bg1"/>
                </a:solidFill>
                <a:latin typeface="+mn-ea"/>
                <a:ea typeface="+mn-ea"/>
              </a:rPr>
              <a:t>기상산업분야의 선두기업</a:t>
            </a:r>
            <a:endParaRPr lang="en-US" altLang="ko-KR" sz="1100" b="1" baseline="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1" name="TextBox 110"/>
          <p:cNvSpPr txBox="1"/>
          <p:nvPr userDrawn="1"/>
        </p:nvSpPr>
        <p:spPr>
          <a:xfrm>
            <a:off x="5967585" y="4997743"/>
            <a:ext cx="3156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rgbClr val="FF0000"/>
                </a:solidFill>
                <a:latin typeface="+mn-ea"/>
                <a:ea typeface="+mn-ea"/>
              </a:rPr>
              <a:t>GBM</a:t>
            </a: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은</a:t>
            </a:r>
            <a:endParaRPr lang="en-US" altLang="ko-KR" sz="2000" b="1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  <a:p>
            <a:pPr algn="r"/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변화를 통해</a:t>
            </a:r>
            <a:endParaRPr lang="en-US" altLang="ko-KR" sz="2000" b="1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  <a:p>
            <a:pPr algn="r"/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세계최고를 추구합니다</a:t>
            </a:r>
            <a:r>
              <a:rPr lang="en-US" altLang="ko-KR" sz="20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. </a:t>
            </a:r>
            <a:endParaRPr lang="ko-KR" altLang="en-US" sz="2000" b="1" dirty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8" name="TextBox 117"/>
          <p:cNvSpPr txBox="1"/>
          <p:nvPr userDrawn="1"/>
        </p:nvSpPr>
        <p:spPr>
          <a:xfrm>
            <a:off x="1999462" y="928891"/>
            <a:ext cx="27363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b="1" dirty="0">
                <a:solidFill>
                  <a:schemeClr val="bg1">
                    <a:lumMod val="95000"/>
                  </a:schemeClr>
                </a:solidFill>
              </a:rPr>
              <a:t>New</a:t>
            </a:r>
            <a:r>
              <a:rPr lang="ko-KR" altLang="en-US" sz="15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ko-KR" sz="1500" b="1" dirty="0">
                <a:solidFill>
                  <a:schemeClr val="bg1">
                    <a:lumMod val="95000"/>
                  </a:schemeClr>
                </a:solidFill>
              </a:rPr>
              <a:t>Business 2017</a:t>
            </a:r>
            <a:endParaRPr lang="ko-KR" altLang="en-US" sz="15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3" r:id="rId4"/>
    <p:sldLayoutId id="2147483664" r:id="rId5"/>
    <p:sldLayoutId id="2147483668" r:id="rId6"/>
    <p:sldLayoutId id="2147483669" r:id="rId7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523" y="212392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01. </a:t>
            </a:r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제품 개요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6255" y="1128156"/>
            <a:ext cx="4405745" cy="522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기상조절 연소탄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4572000" y="2090052"/>
            <a:ext cx="3942608" cy="3800101"/>
          </a:xfrm>
          <a:prstGeom prst="roundRect">
            <a:avLst>
              <a:gd name="adj" fmla="val 13495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국내 최초 국산화 개발</a:t>
            </a:r>
            <a:endParaRPr lang="en-US" altLang="ko-KR" sz="1250" b="1" dirty="0">
              <a:solidFill>
                <a:srgbClr val="00206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사용목적 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[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시장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Needs]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      ①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인공증우증설 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: 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미세먼지제거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,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수자원조절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, 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                             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농작물 피해예방 등</a:t>
            </a:r>
            <a:endParaRPr lang="en-US" altLang="ko-KR" sz="1250" b="1" dirty="0">
              <a:solidFill>
                <a:srgbClr val="00206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      ② 안개소산 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: 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항공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이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·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착륙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), 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산업시설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, 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                        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안전사고예방 등</a:t>
            </a:r>
            <a:endParaRPr lang="en-US" altLang="ko-KR" sz="1250" b="1" dirty="0">
              <a:solidFill>
                <a:srgbClr val="00206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      ③ 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특수목적 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: 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군용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(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전사작전 등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제품구성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[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소재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]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 </a:t>
            </a:r>
            <a:endParaRPr lang="en-US" altLang="ko-KR" sz="1250" b="1" dirty="0">
              <a:solidFill>
                <a:srgbClr val="00206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       ① CaCl</a:t>
            </a:r>
            <a:r>
              <a:rPr lang="en-US" altLang="ko-KR" sz="1250" b="1" baseline="-25000" dirty="0">
                <a:solidFill>
                  <a:srgbClr val="002060"/>
                </a:solidFill>
                <a:latin typeface="+mn-ea"/>
              </a:rPr>
              <a:t>2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형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(1,000g), CaCl</a:t>
            </a:r>
            <a:r>
              <a:rPr lang="en-US" altLang="ko-KR" sz="1250" b="1" baseline="-25000" dirty="0">
                <a:solidFill>
                  <a:srgbClr val="002060"/>
                </a:solidFill>
                <a:latin typeface="+mn-ea"/>
              </a:rPr>
              <a:t>2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형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(1,500g) </a:t>
            </a:r>
          </a:p>
          <a:p>
            <a:pPr marL="285750" indent="-285750">
              <a:lnSpc>
                <a:spcPct val="150000"/>
              </a:lnSpc>
            </a:pP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       ② AgI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형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(200g)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제품구성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[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사용방법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]</a:t>
            </a:r>
          </a:p>
          <a:p>
            <a:pPr marL="285750" indent="-285750">
              <a:lnSpc>
                <a:spcPct val="150000"/>
              </a:lnSpc>
            </a:pP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       ① 지상장착용 </a:t>
            </a: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/ 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차량고정형</a:t>
            </a:r>
            <a:endParaRPr lang="en-US" altLang="ko-KR" sz="1250" b="1" dirty="0">
              <a:solidFill>
                <a:srgbClr val="002060"/>
              </a:solidFill>
              <a:latin typeface="+mn-ea"/>
            </a:endParaRPr>
          </a:p>
          <a:p>
            <a:pPr marL="285750" indent="-285750">
              <a:lnSpc>
                <a:spcPct val="150000"/>
              </a:lnSpc>
            </a:pPr>
            <a:r>
              <a:rPr lang="en-US" altLang="ko-KR" sz="1250" b="1" dirty="0">
                <a:solidFill>
                  <a:srgbClr val="002060"/>
                </a:solidFill>
                <a:latin typeface="+mn-ea"/>
              </a:rPr>
              <a:t>       ② </a:t>
            </a:r>
            <a:r>
              <a:rPr lang="ko-KR" altLang="en-US" sz="1250" b="1" dirty="0">
                <a:solidFill>
                  <a:srgbClr val="002060"/>
                </a:solidFill>
                <a:latin typeface="+mn-ea"/>
              </a:rPr>
              <a:t>항공장착용</a:t>
            </a:r>
            <a:endParaRPr lang="en-US" altLang="ko-KR" sz="1250" b="1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748145" y="2018804"/>
            <a:ext cx="3313216" cy="3930733"/>
          </a:xfrm>
          <a:prstGeom prst="roundRect">
            <a:avLst>
              <a:gd name="adj" fmla="val 11291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pic>
        <p:nvPicPr>
          <p:cNvPr id="12" name="_x84391168" descr="EMB000014640658"/>
          <p:cNvPicPr>
            <a:picLocks noChangeAspect="1" noChangeArrowheads="1"/>
          </p:cNvPicPr>
          <p:nvPr/>
        </p:nvPicPr>
        <p:blipFill>
          <a:blip r:embed="rId2" cstate="print"/>
          <a:srcRect l="7674" r="11564"/>
          <a:stretch>
            <a:fillRect/>
          </a:stretch>
        </p:blipFill>
        <p:spPr bwMode="auto">
          <a:xfrm>
            <a:off x="1092530" y="2297875"/>
            <a:ext cx="2624446" cy="1828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" name="Picture 2" descr="L:\DCIM\Camera\20120427_105807.jpg"/>
          <p:cNvPicPr>
            <a:picLocks noChangeAspect="1" noChangeArrowheads="1"/>
          </p:cNvPicPr>
          <p:nvPr/>
        </p:nvPicPr>
        <p:blipFill>
          <a:blip r:embed="rId3" cstate="print"/>
          <a:srcRect l="13180" r="5416"/>
          <a:stretch>
            <a:fillRect/>
          </a:stretch>
        </p:blipFill>
        <p:spPr bwMode="auto">
          <a:xfrm rot="10800000">
            <a:off x="1094400" y="4127216"/>
            <a:ext cx="2624400" cy="166387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4773881" y="1258313"/>
            <a:ext cx="34438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>
                <a:solidFill>
                  <a:srgbClr val="FF6699"/>
                </a:solidFill>
              </a:rPr>
              <a:t>국산화를 통한 수입대체효과</a:t>
            </a:r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8652B1-5A63-4DD6-B5AC-06C3FA08A0EF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523" y="212392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01. </a:t>
            </a:r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제품 개요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6255" y="1128156"/>
            <a:ext cx="4405745" cy="522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제품경쟁력 비교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727475"/>
              </p:ext>
            </p:extLst>
          </p:nvPr>
        </p:nvGraphicFramePr>
        <p:xfrm>
          <a:off x="668975" y="1781296"/>
          <a:ext cx="7536873" cy="32331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7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0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0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6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비교항목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경쟁제품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GBM </a:t>
                      </a:r>
                    </a:p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</a:rPr>
                        <a:t>국산화 신제품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</a:rPr>
                        <a:t>]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7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연소탄 제조국가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미국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러시아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중국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불가리아 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baseline="0" dirty="0">
                          <a:solidFill>
                            <a:schemeClr val="tx1"/>
                          </a:solidFill>
                        </a:rPr>
                        <a:t>국내최초 국산화</a:t>
                      </a:r>
                      <a:endParaRPr lang="en-US" altLang="ko-KR" sz="12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1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증설증우효과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6~15%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6~15%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7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국내유통제품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ICE</a:t>
                      </a: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crystal engineering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GBM(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제품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Launching)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41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판매단가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CaCl</a:t>
                      </a:r>
                      <a:r>
                        <a:rPr lang="en-US" altLang="ko-KR" sz="1200" b="1" baseline="-25000" dirty="0">
                          <a:solidFill>
                            <a:schemeClr val="tx1"/>
                          </a:solidFill>
                          <a:latin typeface="+mn-ea"/>
                        </a:rPr>
                        <a:t>2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(1,000g) :  291,500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원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   AgI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(200g)</a:t>
                      </a:r>
                      <a:r>
                        <a:rPr lang="en-US" altLang="ko-KR" sz="1200" b="1" baseline="0" dirty="0">
                          <a:solidFill>
                            <a:schemeClr val="tx1"/>
                          </a:solidFill>
                        </a:rPr>
                        <a:t> :  524,700</a:t>
                      </a:r>
                      <a:r>
                        <a:rPr lang="ko-KR" altLang="en-US" sz="1200" b="1" baseline="0" dirty="0">
                          <a:solidFill>
                            <a:schemeClr val="tx1"/>
                          </a:solidFill>
                        </a:rPr>
                        <a:t>원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CaCl</a:t>
                      </a:r>
                      <a:r>
                        <a:rPr lang="en-US" altLang="ko-KR" sz="1200" b="1" baseline="-25000" dirty="0">
                          <a:solidFill>
                            <a:schemeClr val="tx1"/>
                          </a:solidFill>
                          <a:latin typeface="+mn-ea"/>
                        </a:rPr>
                        <a:t>2</a:t>
                      </a: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형</a:t>
                      </a: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(1,000g) :  241,500</a:t>
                      </a: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원</a:t>
                      </a:r>
                      <a:endParaRPr kumimoji="0" lang="en-US" altLang="ko-KR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AgI</a:t>
                      </a: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형</a:t>
                      </a: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(200g) :  435,000</a:t>
                      </a:r>
                      <a:r>
                        <a:rPr kumimoji="0" lang="ko-KR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1999" y="1246438"/>
            <a:ext cx="39901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dirty="0">
                <a:solidFill>
                  <a:srgbClr val="FF0066"/>
                </a:solidFill>
                <a:latin typeface="+mn-ea"/>
              </a:rPr>
              <a:t>동등이상 품질의 가격경쟁력 확보</a:t>
            </a:r>
            <a:r>
              <a:rPr lang="en-US" altLang="ko-KR" sz="1500" b="1" dirty="0">
                <a:solidFill>
                  <a:srgbClr val="FF0066"/>
                </a:solidFill>
                <a:latin typeface="+mn-ea"/>
              </a:rPr>
              <a:t>[</a:t>
            </a:r>
            <a:r>
              <a:rPr lang="ko-KR" altLang="en-US" sz="1500" b="1" dirty="0">
                <a:solidFill>
                  <a:srgbClr val="FF0066"/>
                </a:solidFill>
                <a:latin typeface="+mn-ea"/>
              </a:rPr>
              <a:t>수입대체</a:t>
            </a:r>
            <a:r>
              <a:rPr lang="en-US" altLang="ko-KR" sz="1500" b="1" dirty="0">
                <a:solidFill>
                  <a:srgbClr val="FF0066"/>
                </a:solidFill>
                <a:latin typeface="+mn-ea"/>
              </a:rPr>
              <a:t>]</a:t>
            </a:r>
            <a:endParaRPr lang="ko-KR" altLang="en-US" sz="1500" b="1" dirty="0">
              <a:solidFill>
                <a:srgbClr val="FF0066"/>
              </a:solidFill>
              <a:latin typeface="+mn-ea"/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8652B1-5A63-4DD6-B5AC-06C3FA08A0EF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23" y="212392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02. </a:t>
            </a:r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시장 동향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6255" y="1128156"/>
            <a:ext cx="4405745" cy="522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기상조절 시장 동향</a:t>
            </a:r>
          </a:p>
        </p:txBody>
      </p:sp>
      <p:sp>
        <p:nvSpPr>
          <p:cNvPr id="90" name="Text Box 1034"/>
          <p:cNvSpPr txBox="1">
            <a:spLocks noChangeArrowheads="1"/>
          </p:cNvSpPr>
          <p:nvPr/>
        </p:nvSpPr>
        <p:spPr bwMode="auto">
          <a:xfrm>
            <a:off x="729845" y="5086991"/>
            <a:ext cx="2262736" cy="45871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0" scaled="1"/>
            <a:tileRect/>
          </a:gradFill>
          <a:ln w="25400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</a:rPr>
              <a:t>비의도적인 기상조절</a:t>
            </a:r>
            <a:endParaRPr lang="en-US" altLang="ko-KR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3" name="Text Box 1031"/>
          <p:cNvSpPr txBox="1">
            <a:spLocks noChangeArrowheads="1"/>
          </p:cNvSpPr>
          <p:nvPr/>
        </p:nvSpPr>
        <p:spPr bwMode="auto">
          <a:xfrm>
            <a:off x="1149488" y="2738550"/>
            <a:ext cx="1452558" cy="261610"/>
          </a:xfrm>
          <a:prstGeom prst="rect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ea typeface="+mn-ea"/>
              </a:rPr>
              <a:t>인공증우</a:t>
            </a:r>
            <a:endParaRPr lang="en-US" altLang="ko-KR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4" name="Text Box 1032"/>
          <p:cNvSpPr txBox="1">
            <a:spLocks noChangeArrowheads="1"/>
          </p:cNvSpPr>
          <p:nvPr/>
        </p:nvSpPr>
        <p:spPr bwMode="auto">
          <a:xfrm>
            <a:off x="1149488" y="4453062"/>
            <a:ext cx="1452558" cy="261610"/>
          </a:xfrm>
          <a:prstGeom prst="rect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ea typeface="+mn-ea"/>
              </a:rPr>
              <a:t>위험기상 제어</a:t>
            </a:r>
            <a:endParaRPr lang="en-US" altLang="ko-KR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7" name="Text Box 1031"/>
          <p:cNvSpPr txBox="1">
            <a:spLocks noChangeArrowheads="1"/>
          </p:cNvSpPr>
          <p:nvPr/>
        </p:nvSpPr>
        <p:spPr bwMode="auto">
          <a:xfrm>
            <a:off x="1149488" y="3167178"/>
            <a:ext cx="1452558" cy="261610"/>
          </a:xfrm>
          <a:prstGeom prst="rect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ea typeface="+mn-ea"/>
              </a:rPr>
              <a:t>인공증설</a:t>
            </a:r>
            <a:endParaRPr lang="en-US" altLang="ko-KR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8" name="Text Box 1031"/>
          <p:cNvSpPr txBox="1">
            <a:spLocks noChangeArrowheads="1"/>
          </p:cNvSpPr>
          <p:nvPr/>
        </p:nvSpPr>
        <p:spPr bwMode="auto">
          <a:xfrm>
            <a:off x="1149488" y="3595806"/>
            <a:ext cx="1452558" cy="261610"/>
          </a:xfrm>
          <a:prstGeom prst="rect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ea typeface="+mn-ea"/>
              </a:rPr>
              <a:t>안개소산</a:t>
            </a:r>
            <a:endParaRPr lang="en-US" altLang="ko-KR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9" name="Text Box 1031"/>
          <p:cNvSpPr txBox="1">
            <a:spLocks noChangeArrowheads="1"/>
          </p:cNvSpPr>
          <p:nvPr/>
        </p:nvSpPr>
        <p:spPr bwMode="auto">
          <a:xfrm>
            <a:off x="1149488" y="4024434"/>
            <a:ext cx="1452558" cy="261610"/>
          </a:xfrm>
          <a:prstGeom prst="rect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50000">
                <a:srgbClr val="FF6699">
                  <a:shade val="67500"/>
                  <a:satMod val="115000"/>
                </a:srgbClr>
              </a:gs>
              <a:gs pos="100000">
                <a:srgbClr val="FF6699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ea typeface="+mn-ea"/>
              </a:rPr>
              <a:t>우박억제</a:t>
            </a:r>
            <a:endParaRPr lang="en-US" altLang="ko-KR" sz="11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4" name="Text Box 1033"/>
          <p:cNvSpPr txBox="1">
            <a:spLocks noChangeArrowheads="1"/>
          </p:cNvSpPr>
          <p:nvPr/>
        </p:nvSpPr>
        <p:spPr bwMode="auto">
          <a:xfrm>
            <a:off x="729846" y="2204215"/>
            <a:ext cx="1870850" cy="408349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0" scaled="1"/>
            <a:tileRect/>
          </a:gradFill>
          <a:ln w="25400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ko-KR" altLang="en-US" sz="1400" b="1" dirty="0">
                <a:solidFill>
                  <a:schemeClr val="bg1"/>
                </a:solidFill>
                <a:latin typeface="+mn-ea"/>
                <a:ea typeface="+mn-ea"/>
              </a:rPr>
              <a:t>의도적인 기상조절</a:t>
            </a:r>
            <a:endParaRPr lang="en-US" altLang="ko-KR" sz="1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065596" y="5178847"/>
            <a:ext cx="54737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50" b="1" dirty="0">
                <a:latin typeface="+mn-ea"/>
              </a:rPr>
              <a:t>인간의 일상적인 활동이나 산업 발전에 따라 발생하는 긴 기간의 기상변화</a:t>
            </a:r>
          </a:p>
        </p:txBody>
      </p:sp>
      <p:sp>
        <p:nvSpPr>
          <p:cNvPr id="107" name="Text Box 1031"/>
          <p:cNvSpPr txBox="1">
            <a:spLocks noChangeArrowheads="1"/>
          </p:cNvSpPr>
          <p:nvPr/>
        </p:nvSpPr>
        <p:spPr bwMode="auto">
          <a:xfrm>
            <a:off x="2725882" y="2738550"/>
            <a:ext cx="2843646" cy="261610"/>
          </a:xfrm>
          <a:prstGeom prst="rect">
            <a:avLst/>
          </a:prstGeom>
          <a:noFill/>
          <a:ln w="25400">
            <a:solidFill>
              <a:srgbClr val="FF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100" b="1" dirty="0">
                <a:latin typeface="+mn-ea"/>
                <a:ea typeface="+mn-ea"/>
              </a:rPr>
              <a:t> </a:t>
            </a:r>
            <a:r>
              <a:rPr lang="ko-KR" altLang="en-US" sz="1100" b="1" dirty="0">
                <a:latin typeface="+mn-ea"/>
                <a:ea typeface="+mn-ea"/>
              </a:rPr>
              <a:t>여름철 비의 양을 증가시키는 기술</a:t>
            </a:r>
            <a:endParaRPr lang="en-US" altLang="ko-KR" sz="1100" b="1" dirty="0">
              <a:latin typeface="+mn-ea"/>
              <a:ea typeface="+mn-ea"/>
            </a:endParaRPr>
          </a:p>
        </p:txBody>
      </p:sp>
      <p:sp>
        <p:nvSpPr>
          <p:cNvPr id="108" name="Text Box 1031"/>
          <p:cNvSpPr txBox="1">
            <a:spLocks noChangeArrowheads="1"/>
          </p:cNvSpPr>
          <p:nvPr/>
        </p:nvSpPr>
        <p:spPr bwMode="auto">
          <a:xfrm>
            <a:off x="2725882" y="3165487"/>
            <a:ext cx="2843646" cy="261610"/>
          </a:xfrm>
          <a:prstGeom prst="rect">
            <a:avLst/>
          </a:prstGeom>
          <a:noFill/>
          <a:ln w="25400">
            <a:solidFill>
              <a:srgbClr val="FF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100" b="1" dirty="0">
                <a:latin typeface="+mn-ea"/>
                <a:ea typeface="+mn-ea"/>
              </a:rPr>
              <a:t> </a:t>
            </a:r>
            <a:r>
              <a:rPr lang="ko-KR" altLang="en-US" sz="1100" b="1" dirty="0">
                <a:latin typeface="+mn-ea"/>
                <a:ea typeface="+mn-ea"/>
              </a:rPr>
              <a:t>겨울철 눈의 양을 증가시키는 기술</a:t>
            </a:r>
            <a:endParaRPr lang="en-US" altLang="ko-KR" sz="1100" b="1" dirty="0">
              <a:latin typeface="+mn-ea"/>
              <a:ea typeface="+mn-ea"/>
            </a:endParaRPr>
          </a:p>
        </p:txBody>
      </p:sp>
      <p:sp>
        <p:nvSpPr>
          <p:cNvPr id="109" name="Text Box 1031"/>
          <p:cNvSpPr txBox="1">
            <a:spLocks noChangeArrowheads="1"/>
          </p:cNvSpPr>
          <p:nvPr/>
        </p:nvSpPr>
        <p:spPr bwMode="auto">
          <a:xfrm>
            <a:off x="2725882" y="3592424"/>
            <a:ext cx="2843646" cy="261610"/>
          </a:xfrm>
          <a:prstGeom prst="rect">
            <a:avLst/>
          </a:prstGeom>
          <a:noFill/>
          <a:ln w="25400">
            <a:solidFill>
              <a:srgbClr val="FF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100" b="1" dirty="0">
                <a:latin typeface="+mn-ea"/>
                <a:ea typeface="+mn-ea"/>
              </a:rPr>
              <a:t> </a:t>
            </a:r>
            <a:r>
              <a:rPr lang="ko-KR" altLang="en-US" sz="1100" b="1" dirty="0">
                <a:latin typeface="+mn-ea"/>
                <a:ea typeface="+mn-ea"/>
              </a:rPr>
              <a:t>시정 확보 위해 안개를 제거하는 기술</a:t>
            </a:r>
            <a:endParaRPr lang="en-US" altLang="ko-KR" sz="1100" b="1" dirty="0">
              <a:latin typeface="+mn-ea"/>
              <a:ea typeface="+mn-ea"/>
            </a:endParaRPr>
          </a:p>
        </p:txBody>
      </p:sp>
      <p:sp>
        <p:nvSpPr>
          <p:cNvPr id="110" name="Text Box 1031"/>
          <p:cNvSpPr txBox="1">
            <a:spLocks noChangeArrowheads="1"/>
          </p:cNvSpPr>
          <p:nvPr/>
        </p:nvSpPr>
        <p:spPr bwMode="auto">
          <a:xfrm>
            <a:off x="2721125" y="4019361"/>
            <a:ext cx="2843646" cy="261610"/>
          </a:xfrm>
          <a:prstGeom prst="rect">
            <a:avLst/>
          </a:prstGeom>
          <a:noFill/>
          <a:ln w="25400">
            <a:solidFill>
              <a:srgbClr val="FF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100" b="1" dirty="0">
                <a:latin typeface="+mn-ea"/>
                <a:ea typeface="+mn-ea"/>
              </a:rPr>
              <a:t> </a:t>
            </a:r>
            <a:r>
              <a:rPr lang="ko-KR" altLang="en-US" sz="1100" b="1" dirty="0">
                <a:latin typeface="+mn-ea"/>
                <a:ea typeface="+mn-ea"/>
              </a:rPr>
              <a:t>농작물 냉해 피해를 예방하는 기술</a:t>
            </a:r>
            <a:endParaRPr lang="en-US" altLang="ko-KR" sz="1100" b="1" dirty="0">
              <a:latin typeface="+mn-ea"/>
              <a:ea typeface="+mn-ea"/>
            </a:endParaRPr>
          </a:p>
        </p:txBody>
      </p:sp>
      <p:sp>
        <p:nvSpPr>
          <p:cNvPr id="111" name="Text Box 1031"/>
          <p:cNvSpPr txBox="1">
            <a:spLocks noChangeArrowheads="1"/>
          </p:cNvSpPr>
          <p:nvPr/>
        </p:nvSpPr>
        <p:spPr bwMode="auto">
          <a:xfrm>
            <a:off x="2721125" y="4446298"/>
            <a:ext cx="2843646" cy="261610"/>
          </a:xfrm>
          <a:prstGeom prst="rect">
            <a:avLst/>
          </a:prstGeom>
          <a:noFill/>
          <a:ln w="25400">
            <a:solidFill>
              <a:srgbClr val="FF66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100" b="1" dirty="0">
                <a:latin typeface="+mn-ea"/>
                <a:ea typeface="+mn-ea"/>
              </a:rPr>
              <a:t> </a:t>
            </a:r>
            <a:r>
              <a:rPr lang="ko-KR" altLang="en-US" sz="1100" b="1" dirty="0">
                <a:latin typeface="+mn-ea"/>
                <a:ea typeface="+mn-ea"/>
              </a:rPr>
              <a:t>태풍과 집중호우를 억제하는 기술</a:t>
            </a:r>
            <a:endParaRPr lang="en-US" altLang="ko-KR" sz="1100" b="1" dirty="0">
              <a:latin typeface="+mn-ea"/>
              <a:ea typeface="+mn-ea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2666010" y="2266682"/>
            <a:ext cx="5777345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50" b="1" dirty="0">
                <a:latin typeface="+mn-ea"/>
              </a:rPr>
              <a:t>특별한 목적을 가지고 목표 지역의  안개나 구름</a:t>
            </a:r>
            <a:r>
              <a:rPr lang="en-US" altLang="ko-KR" sz="1250" b="1" dirty="0">
                <a:latin typeface="+mn-ea"/>
              </a:rPr>
              <a:t>, </a:t>
            </a:r>
            <a:r>
              <a:rPr lang="ko-KR" altLang="en-US" sz="1250" b="1" dirty="0">
                <a:latin typeface="+mn-ea"/>
              </a:rPr>
              <a:t>강수 등의 기상변화 유발</a:t>
            </a:r>
          </a:p>
        </p:txBody>
      </p:sp>
      <p:cxnSp>
        <p:nvCxnSpPr>
          <p:cNvPr id="114" name="꺾인 연결선 113"/>
          <p:cNvCxnSpPr>
            <a:stCxn id="104" idx="1"/>
            <a:endCxn id="98" idx="1"/>
          </p:cNvCxnSpPr>
          <p:nvPr/>
        </p:nvCxnSpPr>
        <p:spPr>
          <a:xfrm rot="10800000" flipH="1" flipV="1">
            <a:off x="729846" y="2408389"/>
            <a:ext cx="419642" cy="1318221"/>
          </a:xfrm>
          <a:prstGeom prst="bentConnector3">
            <a:avLst>
              <a:gd name="adj1" fmla="val -54475"/>
            </a:avLst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꺾인 연결선 118"/>
          <p:cNvCxnSpPr>
            <a:stCxn id="93" idx="1"/>
            <a:endCxn id="97" idx="1"/>
          </p:cNvCxnSpPr>
          <p:nvPr/>
        </p:nvCxnSpPr>
        <p:spPr>
          <a:xfrm rot="10800000" flipV="1">
            <a:off x="1149488" y="2869355"/>
            <a:ext cx="12700" cy="428628"/>
          </a:xfrm>
          <a:prstGeom prst="bentConnector3">
            <a:avLst>
              <a:gd name="adj1" fmla="val 180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hape 120"/>
          <p:cNvCxnSpPr>
            <a:stCxn id="97" idx="1"/>
            <a:endCxn id="98" idx="1"/>
          </p:cNvCxnSpPr>
          <p:nvPr/>
        </p:nvCxnSpPr>
        <p:spPr>
          <a:xfrm rot="10800000" flipV="1">
            <a:off x="1149488" y="3297983"/>
            <a:ext cx="12700" cy="428628"/>
          </a:xfrm>
          <a:prstGeom prst="bentConnector3">
            <a:avLst>
              <a:gd name="adj1" fmla="val 180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꺾인 연결선 123"/>
          <p:cNvCxnSpPr>
            <a:stCxn id="98" idx="1"/>
            <a:endCxn id="99" idx="1"/>
          </p:cNvCxnSpPr>
          <p:nvPr/>
        </p:nvCxnSpPr>
        <p:spPr>
          <a:xfrm rot="10800000" flipV="1">
            <a:off x="1149488" y="3726611"/>
            <a:ext cx="12700" cy="428628"/>
          </a:xfrm>
          <a:prstGeom prst="bentConnector3">
            <a:avLst>
              <a:gd name="adj1" fmla="val 180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꺾인 연결선 125"/>
          <p:cNvCxnSpPr>
            <a:stCxn id="99" idx="1"/>
            <a:endCxn id="94" idx="1"/>
          </p:cNvCxnSpPr>
          <p:nvPr/>
        </p:nvCxnSpPr>
        <p:spPr>
          <a:xfrm rot="10800000" flipV="1">
            <a:off x="1149488" y="4155239"/>
            <a:ext cx="12700" cy="428628"/>
          </a:xfrm>
          <a:prstGeom prst="bentConnector3">
            <a:avLst>
              <a:gd name="adj1" fmla="val 180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슬라이드 번호 개체 틀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8652B1-5A63-4DD6-B5AC-06C3FA08A0EF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23" y="212392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02. </a:t>
            </a:r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시장 동향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66255" y="1128156"/>
            <a:ext cx="4405745" cy="522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국내외 기상조절 시장 </a:t>
            </a:r>
            <a:r>
              <a:rPr lang="en-US" altLang="ko-KR" b="1" dirty="0"/>
              <a:t>Needs</a:t>
            </a:r>
            <a:endParaRPr lang="ko-KR" altLang="en-US" b="1" dirty="0"/>
          </a:p>
        </p:txBody>
      </p:sp>
      <p:sp>
        <p:nvSpPr>
          <p:cNvPr id="31" name="구름 30"/>
          <p:cNvSpPr/>
          <p:nvPr/>
        </p:nvSpPr>
        <p:spPr>
          <a:xfrm>
            <a:off x="676902" y="1947553"/>
            <a:ext cx="3598223" cy="1710047"/>
          </a:xfrm>
          <a:prstGeom prst="cloud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32" name="타원 31"/>
          <p:cNvSpPr/>
          <p:nvPr/>
        </p:nvSpPr>
        <p:spPr>
          <a:xfrm>
            <a:off x="1306294" y="23394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33" name="타원 32"/>
          <p:cNvSpPr/>
          <p:nvPr/>
        </p:nvSpPr>
        <p:spPr>
          <a:xfrm>
            <a:off x="1458694" y="24918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34" name="타원 33"/>
          <p:cNvSpPr/>
          <p:nvPr/>
        </p:nvSpPr>
        <p:spPr>
          <a:xfrm>
            <a:off x="1611094" y="26442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35" name="타원 34"/>
          <p:cNvSpPr/>
          <p:nvPr/>
        </p:nvSpPr>
        <p:spPr>
          <a:xfrm>
            <a:off x="1763494" y="27966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36" name="타원 35"/>
          <p:cNvSpPr/>
          <p:nvPr/>
        </p:nvSpPr>
        <p:spPr>
          <a:xfrm>
            <a:off x="1915894" y="29490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37" name="타원 36"/>
          <p:cNvSpPr/>
          <p:nvPr/>
        </p:nvSpPr>
        <p:spPr>
          <a:xfrm>
            <a:off x="2068294" y="31014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38" name="타원 37"/>
          <p:cNvSpPr/>
          <p:nvPr/>
        </p:nvSpPr>
        <p:spPr>
          <a:xfrm>
            <a:off x="2220694" y="32538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39" name="타원 38"/>
          <p:cNvSpPr/>
          <p:nvPr/>
        </p:nvSpPr>
        <p:spPr>
          <a:xfrm>
            <a:off x="1672444" y="23493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0" name="타원 39"/>
          <p:cNvSpPr/>
          <p:nvPr/>
        </p:nvSpPr>
        <p:spPr>
          <a:xfrm>
            <a:off x="1824844" y="25017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1" name="타원 40"/>
          <p:cNvSpPr/>
          <p:nvPr/>
        </p:nvSpPr>
        <p:spPr>
          <a:xfrm>
            <a:off x="1977244" y="26541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2" name="타원 41"/>
          <p:cNvSpPr/>
          <p:nvPr/>
        </p:nvSpPr>
        <p:spPr>
          <a:xfrm>
            <a:off x="2129644" y="28065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3" name="타원 42"/>
          <p:cNvSpPr/>
          <p:nvPr/>
        </p:nvSpPr>
        <p:spPr>
          <a:xfrm>
            <a:off x="2282044" y="29589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4" name="타원 43"/>
          <p:cNvSpPr/>
          <p:nvPr/>
        </p:nvSpPr>
        <p:spPr>
          <a:xfrm>
            <a:off x="2434444" y="31113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5" name="타원 44"/>
          <p:cNvSpPr/>
          <p:nvPr/>
        </p:nvSpPr>
        <p:spPr>
          <a:xfrm>
            <a:off x="2586844" y="32637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6" name="타원 45"/>
          <p:cNvSpPr/>
          <p:nvPr/>
        </p:nvSpPr>
        <p:spPr>
          <a:xfrm>
            <a:off x="2002969" y="224048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7" name="타원 46"/>
          <p:cNvSpPr/>
          <p:nvPr/>
        </p:nvSpPr>
        <p:spPr>
          <a:xfrm>
            <a:off x="2155369" y="239288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8" name="타원 47"/>
          <p:cNvSpPr/>
          <p:nvPr/>
        </p:nvSpPr>
        <p:spPr>
          <a:xfrm>
            <a:off x="2307769" y="254528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49" name="타원 48"/>
          <p:cNvSpPr/>
          <p:nvPr/>
        </p:nvSpPr>
        <p:spPr>
          <a:xfrm>
            <a:off x="2460169" y="269768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50" name="타원 49"/>
          <p:cNvSpPr/>
          <p:nvPr/>
        </p:nvSpPr>
        <p:spPr>
          <a:xfrm>
            <a:off x="2612569" y="285008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51" name="타원 50"/>
          <p:cNvSpPr/>
          <p:nvPr/>
        </p:nvSpPr>
        <p:spPr>
          <a:xfrm>
            <a:off x="2764969" y="300248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52" name="타원 51"/>
          <p:cNvSpPr/>
          <p:nvPr/>
        </p:nvSpPr>
        <p:spPr>
          <a:xfrm>
            <a:off x="2917369" y="315488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53" name="타원 52"/>
          <p:cNvSpPr/>
          <p:nvPr/>
        </p:nvSpPr>
        <p:spPr>
          <a:xfrm>
            <a:off x="2699644" y="250966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54" name="타원 53"/>
          <p:cNvSpPr/>
          <p:nvPr/>
        </p:nvSpPr>
        <p:spPr>
          <a:xfrm>
            <a:off x="2852044" y="266206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55" name="타원 54"/>
          <p:cNvSpPr/>
          <p:nvPr/>
        </p:nvSpPr>
        <p:spPr>
          <a:xfrm>
            <a:off x="3004444" y="281446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56" name="타원 55"/>
          <p:cNvSpPr/>
          <p:nvPr/>
        </p:nvSpPr>
        <p:spPr>
          <a:xfrm>
            <a:off x="3156844" y="296686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58" name="타원 57"/>
          <p:cNvSpPr/>
          <p:nvPr/>
        </p:nvSpPr>
        <p:spPr>
          <a:xfrm>
            <a:off x="2760994" y="221476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59" name="타원 58"/>
          <p:cNvSpPr/>
          <p:nvPr/>
        </p:nvSpPr>
        <p:spPr>
          <a:xfrm>
            <a:off x="2913394" y="236716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60" name="타원 59"/>
          <p:cNvSpPr/>
          <p:nvPr/>
        </p:nvSpPr>
        <p:spPr>
          <a:xfrm>
            <a:off x="3065794" y="251956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61" name="타원 60"/>
          <p:cNvSpPr/>
          <p:nvPr/>
        </p:nvSpPr>
        <p:spPr>
          <a:xfrm>
            <a:off x="3218194" y="267196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62" name="타원 61"/>
          <p:cNvSpPr/>
          <p:nvPr/>
        </p:nvSpPr>
        <p:spPr>
          <a:xfrm>
            <a:off x="3370594" y="282436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63" name="타원 62"/>
          <p:cNvSpPr/>
          <p:nvPr/>
        </p:nvSpPr>
        <p:spPr>
          <a:xfrm>
            <a:off x="3522994" y="297676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66" name="타원 65"/>
          <p:cNvSpPr/>
          <p:nvPr/>
        </p:nvSpPr>
        <p:spPr>
          <a:xfrm>
            <a:off x="3243919" y="22583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67" name="타원 66"/>
          <p:cNvSpPr/>
          <p:nvPr/>
        </p:nvSpPr>
        <p:spPr>
          <a:xfrm>
            <a:off x="3396319" y="24107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68" name="타원 67"/>
          <p:cNvSpPr/>
          <p:nvPr/>
        </p:nvSpPr>
        <p:spPr>
          <a:xfrm>
            <a:off x="3548719" y="25631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69" name="타원 68"/>
          <p:cNvSpPr/>
          <p:nvPr/>
        </p:nvSpPr>
        <p:spPr>
          <a:xfrm>
            <a:off x="3701119" y="27155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70" name="타원 69"/>
          <p:cNvSpPr/>
          <p:nvPr/>
        </p:nvSpPr>
        <p:spPr>
          <a:xfrm>
            <a:off x="3853519" y="28679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71" name="타원 70"/>
          <p:cNvSpPr/>
          <p:nvPr/>
        </p:nvSpPr>
        <p:spPr>
          <a:xfrm>
            <a:off x="2218719" y="211186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72" name="타원 71"/>
          <p:cNvSpPr/>
          <p:nvPr/>
        </p:nvSpPr>
        <p:spPr>
          <a:xfrm>
            <a:off x="2371119" y="226426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73" name="타원 72"/>
          <p:cNvSpPr/>
          <p:nvPr/>
        </p:nvSpPr>
        <p:spPr>
          <a:xfrm>
            <a:off x="2523519" y="241666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74" name="타원 73"/>
          <p:cNvSpPr/>
          <p:nvPr/>
        </p:nvSpPr>
        <p:spPr>
          <a:xfrm>
            <a:off x="2584869" y="212176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75" name="타원 74"/>
          <p:cNvSpPr/>
          <p:nvPr/>
        </p:nvSpPr>
        <p:spPr>
          <a:xfrm>
            <a:off x="1031219" y="28006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76" name="타원 75"/>
          <p:cNvSpPr/>
          <p:nvPr/>
        </p:nvSpPr>
        <p:spPr>
          <a:xfrm>
            <a:off x="1183619" y="29530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77" name="타원 76"/>
          <p:cNvSpPr/>
          <p:nvPr/>
        </p:nvSpPr>
        <p:spPr>
          <a:xfrm>
            <a:off x="1336019" y="31054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78" name="타원 77"/>
          <p:cNvSpPr/>
          <p:nvPr/>
        </p:nvSpPr>
        <p:spPr>
          <a:xfrm>
            <a:off x="1488419" y="32578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79" name="타원 78"/>
          <p:cNvSpPr/>
          <p:nvPr/>
        </p:nvSpPr>
        <p:spPr>
          <a:xfrm>
            <a:off x="1397369" y="28105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80" name="타원 79"/>
          <p:cNvSpPr/>
          <p:nvPr/>
        </p:nvSpPr>
        <p:spPr>
          <a:xfrm>
            <a:off x="1549769" y="29629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81" name="타원 80"/>
          <p:cNvSpPr/>
          <p:nvPr/>
        </p:nvSpPr>
        <p:spPr>
          <a:xfrm>
            <a:off x="1702169" y="31153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82" name="타원 81"/>
          <p:cNvSpPr/>
          <p:nvPr/>
        </p:nvSpPr>
        <p:spPr>
          <a:xfrm>
            <a:off x="1252894" y="26779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cxnSp>
        <p:nvCxnSpPr>
          <p:cNvPr id="84" name="직선 화살표 연결선 83"/>
          <p:cNvCxnSpPr>
            <a:stCxn id="77" idx="4"/>
          </p:cNvCxnSpPr>
          <p:nvPr/>
        </p:nvCxnSpPr>
        <p:spPr>
          <a:xfrm flipH="1">
            <a:off x="961901" y="3224167"/>
            <a:ext cx="427557" cy="421558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81896" y="3740727"/>
            <a:ext cx="1591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002060"/>
                </a:solidFill>
              </a:rPr>
              <a:t>수분입자 </a:t>
            </a:r>
            <a:r>
              <a:rPr lang="en-US" altLang="ko-KR" sz="1100" b="1" dirty="0">
                <a:solidFill>
                  <a:srgbClr val="002060"/>
                </a:solidFill>
              </a:rPr>
              <a:t>80~99%</a:t>
            </a:r>
            <a:endParaRPr lang="ko-KR" altLang="en-US" sz="1100" b="1" dirty="0">
              <a:solidFill>
                <a:srgbClr val="002060"/>
              </a:solidFill>
            </a:endParaRPr>
          </a:p>
        </p:txBody>
      </p:sp>
      <p:sp>
        <p:nvSpPr>
          <p:cNvPr id="86" name="구름 85"/>
          <p:cNvSpPr/>
          <p:nvPr/>
        </p:nvSpPr>
        <p:spPr>
          <a:xfrm>
            <a:off x="4914406" y="1898072"/>
            <a:ext cx="3598223" cy="1710047"/>
          </a:xfrm>
          <a:prstGeom prst="cloud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4572000" y="3441864"/>
            <a:ext cx="961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rgbClr val="FF0066"/>
                </a:solidFill>
              </a:rPr>
              <a:t>Seed</a:t>
            </a:r>
            <a:endParaRPr lang="ko-KR" altLang="en-US" sz="1100" b="1" dirty="0">
              <a:solidFill>
                <a:srgbClr val="FF0066"/>
              </a:solidFill>
            </a:endParaRPr>
          </a:p>
        </p:txBody>
      </p:sp>
      <p:sp>
        <p:nvSpPr>
          <p:cNvPr id="140" name="폭발 2 139"/>
          <p:cNvSpPr/>
          <p:nvPr/>
        </p:nvSpPr>
        <p:spPr>
          <a:xfrm>
            <a:off x="5676405" y="4144488"/>
            <a:ext cx="1009403" cy="973777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39" name="원통 138"/>
          <p:cNvSpPr/>
          <p:nvPr/>
        </p:nvSpPr>
        <p:spPr>
          <a:xfrm>
            <a:off x="6032665" y="4762005"/>
            <a:ext cx="261257" cy="950026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cxnSp>
        <p:nvCxnSpPr>
          <p:cNvPr id="143" name="직선 화살표 연결선 142"/>
          <p:cNvCxnSpPr>
            <a:stCxn id="142" idx="3"/>
            <a:endCxn id="136" idx="0"/>
          </p:cNvCxnSpPr>
          <p:nvPr/>
        </p:nvCxnSpPr>
        <p:spPr>
          <a:xfrm flipH="1">
            <a:off x="5052951" y="2789806"/>
            <a:ext cx="693862" cy="652058"/>
          </a:xfrm>
          <a:prstGeom prst="straightConnector1">
            <a:avLst/>
          </a:prstGeom>
          <a:ln>
            <a:solidFill>
              <a:srgbClr val="FF006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타원 160"/>
          <p:cNvSpPr/>
          <p:nvPr/>
        </p:nvSpPr>
        <p:spPr>
          <a:xfrm>
            <a:off x="5403274" y="2268187"/>
            <a:ext cx="843148" cy="81939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42" name="타원 141"/>
          <p:cNvSpPr/>
          <p:nvPr/>
        </p:nvSpPr>
        <p:spPr>
          <a:xfrm>
            <a:off x="5712031" y="2576945"/>
            <a:ext cx="237507" cy="249382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46" name="타원 145"/>
          <p:cNvSpPr/>
          <p:nvPr/>
        </p:nvSpPr>
        <p:spPr>
          <a:xfrm>
            <a:off x="5430919" y="26284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47" name="타원 146"/>
          <p:cNvSpPr/>
          <p:nvPr/>
        </p:nvSpPr>
        <p:spPr>
          <a:xfrm>
            <a:off x="5630819" y="235333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48" name="타원 147"/>
          <p:cNvSpPr/>
          <p:nvPr/>
        </p:nvSpPr>
        <p:spPr>
          <a:xfrm>
            <a:off x="5773319" y="29352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49" name="타원 148"/>
          <p:cNvSpPr/>
          <p:nvPr/>
        </p:nvSpPr>
        <p:spPr>
          <a:xfrm>
            <a:off x="6058319" y="2757089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50" name="타원 149"/>
          <p:cNvSpPr/>
          <p:nvPr/>
        </p:nvSpPr>
        <p:spPr>
          <a:xfrm>
            <a:off x="5951444" y="2365214"/>
            <a:ext cx="106878" cy="11875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cxnSp>
        <p:nvCxnSpPr>
          <p:cNvPr id="152" name="직선 화살표 연결선 151"/>
          <p:cNvCxnSpPr>
            <a:stCxn id="146" idx="7"/>
            <a:endCxn id="142" idx="2"/>
          </p:cNvCxnSpPr>
          <p:nvPr/>
        </p:nvCxnSpPr>
        <p:spPr>
          <a:xfrm>
            <a:off x="5522145" y="2645830"/>
            <a:ext cx="189886" cy="55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직선 화살표 연결선 153"/>
          <p:cNvCxnSpPr>
            <a:stCxn id="147" idx="5"/>
            <a:endCxn id="142" idx="1"/>
          </p:cNvCxnSpPr>
          <p:nvPr/>
        </p:nvCxnSpPr>
        <p:spPr>
          <a:xfrm>
            <a:off x="5722045" y="2454701"/>
            <a:ext cx="24768" cy="158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화살표 연결선 155"/>
          <p:cNvCxnSpPr>
            <a:stCxn id="150" idx="3"/>
            <a:endCxn id="142" idx="7"/>
          </p:cNvCxnSpPr>
          <p:nvPr/>
        </p:nvCxnSpPr>
        <p:spPr>
          <a:xfrm flipH="1">
            <a:off x="5914756" y="2466576"/>
            <a:ext cx="52340" cy="146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화살표 연결선 157"/>
          <p:cNvCxnSpPr>
            <a:stCxn id="149" idx="4"/>
            <a:endCxn id="142" idx="6"/>
          </p:cNvCxnSpPr>
          <p:nvPr/>
        </p:nvCxnSpPr>
        <p:spPr>
          <a:xfrm flipH="1" flipV="1">
            <a:off x="5949538" y="2701636"/>
            <a:ext cx="162220" cy="174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/>
          <p:cNvCxnSpPr>
            <a:stCxn id="148" idx="2"/>
            <a:endCxn id="142" idx="4"/>
          </p:cNvCxnSpPr>
          <p:nvPr/>
        </p:nvCxnSpPr>
        <p:spPr>
          <a:xfrm flipV="1">
            <a:off x="5773319" y="2826327"/>
            <a:ext cx="57466" cy="168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직선 화살표 연결선 162"/>
          <p:cNvCxnSpPr/>
          <p:nvPr/>
        </p:nvCxnSpPr>
        <p:spPr>
          <a:xfrm>
            <a:off x="6151418" y="2600696"/>
            <a:ext cx="439387" cy="83127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505698" y="2561110"/>
            <a:ext cx="1177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0070C0"/>
                </a:solidFill>
              </a:rPr>
              <a:t>수분입자덩어리</a:t>
            </a:r>
            <a:endParaRPr lang="en-US" altLang="ko-KR" sz="1100" b="1" dirty="0">
              <a:solidFill>
                <a:srgbClr val="0070C0"/>
              </a:solidFill>
            </a:endParaRPr>
          </a:p>
          <a:p>
            <a:r>
              <a:rPr lang="en-US" altLang="ko-KR" sz="1100" b="1" dirty="0">
                <a:solidFill>
                  <a:srgbClr val="0070C0"/>
                </a:solidFill>
              </a:rPr>
              <a:t>(100%)</a:t>
            </a:r>
            <a:endParaRPr lang="ko-KR" altLang="en-US" sz="1100" b="1" dirty="0">
              <a:solidFill>
                <a:srgbClr val="0070C0"/>
              </a:solidFill>
            </a:endParaRPr>
          </a:p>
        </p:txBody>
      </p:sp>
      <p:cxnSp>
        <p:nvCxnSpPr>
          <p:cNvPr id="166" name="직선 연결선 165"/>
          <p:cNvCxnSpPr/>
          <p:nvPr/>
        </p:nvCxnSpPr>
        <p:spPr>
          <a:xfrm>
            <a:off x="7813965" y="3467595"/>
            <a:ext cx="83127" cy="171004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직선 연결선 167"/>
          <p:cNvCxnSpPr/>
          <p:nvPr/>
        </p:nvCxnSpPr>
        <p:spPr>
          <a:xfrm>
            <a:off x="8013865" y="3382495"/>
            <a:ext cx="83127" cy="171004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직선 연결선 168"/>
          <p:cNvCxnSpPr/>
          <p:nvPr/>
        </p:nvCxnSpPr>
        <p:spPr>
          <a:xfrm>
            <a:off x="8178140" y="3285520"/>
            <a:ext cx="83127" cy="171004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직선 연결선 169"/>
          <p:cNvCxnSpPr/>
          <p:nvPr/>
        </p:nvCxnSpPr>
        <p:spPr>
          <a:xfrm>
            <a:off x="7301346" y="3465615"/>
            <a:ext cx="83127" cy="171004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직선 연결선 170"/>
          <p:cNvCxnSpPr/>
          <p:nvPr/>
        </p:nvCxnSpPr>
        <p:spPr>
          <a:xfrm>
            <a:off x="7453746" y="3546765"/>
            <a:ext cx="83127" cy="171004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직선 연결선 171"/>
          <p:cNvCxnSpPr/>
          <p:nvPr/>
        </p:nvCxnSpPr>
        <p:spPr>
          <a:xfrm>
            <a:off x="7606146" y="3437915"/>
            <a:ext cx="83127" cy="171004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6970815" y="5260770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0070C0"/>
                </a:solidFill>
              </a:rPr>
              <a:t>비로 낙하</a:t>
            </a:r>
          </a:p>
        </p:txBody>
      </p:sp>
      <p:cxnSp>
        <p:nvCxnSpPr>
          <p:cNvPr id="175" name="직선 연결선 174"/>
          <p:cNvCxnSpPr/>
          <p:nvPr/>
        </p:nvCxnSpPr>
        <p:spPr>
          <a:xfrm flipH="1" flipV="1">
            <a:off x="5640779" y="3265714"/>
            <a:ext cx="47502" cy="103315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직선 연결선 175"/>
          <p:cNvCxnSpPr/>
          <p:nvPr/>
        </p:nvCxnSpPr>
        <p:spPr>
          <a:xfrm flipH="1" flipV="1">
            <a:off x="5864431" y="3168732"/>
            <a:ext cx="47502" cy="103315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직선 연결선 176"/>
          <p:cNvCxnSpPr/>
          <p:nvPr/>
        </p:nvCxnSpPr>
        <p:spPr>
          <a:xfrm flipH="1" flipV="1">
            <a:off x="6052457" y="3154877"/>
            <a:ext cx="47502" cy="1033154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4928260" y="3966358"/>
            <a:ext cx="1187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solidFill>
                  <a:srgbClr val="0070C0"/>
                </a:solidFill>
              </a:rPr>
              <a:t>수분응집씨앗 인공살포</a:t>
            </a:r>
          </a:p>
        </p:txBody>
      </p:sp>
      <p:sp>
        <p:nvSpPr>
          <p:cNvPr id="179" name="직사각형 178"/>
          <p:cNvSpPr/>
          <p:nvPr/>
        </p:nvSpPr>
        <p:spPr>
          <a:xfrm>
            <a:off x="629393" y="4358253"/>
            <a:ext cx="1425039" cy="368135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기상조절 수요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2244436" y="4346369"/>
            <a:ext cx="2327564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ko-KR" altLang="en-US" sz="1100" b="1" dirty="0"/>
              <a:t> 미세먼지제거</a:t>
            </a:r>
            <a:endParaRPr lang="en-US" altLang="ko-KR" sz="1100" b="1" dirty="0"/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ko-KR" altLang="en-US" sz="1100" b="1" dirty="0"/>
              <a:t> 수자원 조절</a:t>
            </a:r>
            <a:r>
              <a:rPr lang="en-US" altLang="ko-KR" sz="1100" b="1" dirty="0"/>
              <a:t>[</a:t>
            </a:r>
            <a:r>
              <a:rPr lang="ko-KR" altLang="en-US" sz="1100" b="1" dirty="0"/>
              <a:t>가뭄 등</a:t>
            </a:r>
            <a:r>
              <a:rPr lang="en-US" altLang="ko-KR" sz="1100" b="1" dirty="0"/>
              <a:t>]</a:t>
            </a:r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ko-KR" altLang="en-US" sz="1100" b="1" dirty="0"/>
              <a:t> 공항 안개소산</a:t>
            </a:r>
            <a:endParaRPr lang="en-US" altLang="ko-KR" sz="1100" b="1" dirty="0"/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ko-KR" altLang="en-US" sz="1100" b="1" dirty="0"/>
              <a:t> 도로교통 안개소산</a:t>
            </a:r>
            <a:endParaRPr lang="en-US" altLang="ko-KR" sz="1100" b="1" dirty="0"/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ko-KR" altLang="en-US" sz="1100" b="1" dirty="0"/>
              <a:t> 농작물 피해예방</a:t>
            </a:r>
            <a:endParaRPr lang="en-US" altLang="ko-KR" sz="1100" b="1" dirty="0"/>
          </a:p>
          <a:p>
            <a:pPr>
              <a:lnSpc>
                <a:spcPct val="150000"/>
              </a:lnSpc>
              <a:buClr>
                <a:srgbClr val="FF0066"/>
              </a:buClr>
              <a:buFont typeface="Wingdings" pitchFamily="2" charset="2"/>
              <a:buChar char="ü"/>
            </a:pPr>
            <a:r>
              <a:rPr lang="ko-KR" altLang="en-US" sz="1100" b="1" dirty="0"/>
              <a:t> 스포츠 행사 등</a:t>
            </a:r>
            <a:endParaRPr lang="en-US" altLang="ko-KR" sz="1100" b="1" dirty="0"/>
          </a:p>
        </p:txBody>
      </p:sp>
      <p:sp>
        <p:nvSpPr>
          <p:cNvPr id="181" name="타원 180"/>
          <p:cNvSpPr/>
          <p:nvPr/>
        </p:nvSpPr>
        <p:spPr>
          <a:xfrm>
            <a:off x="7396350" y="3679373"/>
            <a:ext cx="298860" cy="2869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182" name="타원 181"/>
          <p:cNvSpPr/>
          <p:nvPr/>
        </p:nvSpPr>
        <p:spPr>
          <a:xfrm>
            <a:off x="7976262" y="3392386"/>
            <a:ext cx="298860" cy="2869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cxnSp>
        <p:nvCxnSpPr>
          <p:cNvPr id="184" name="직선 연결선 183"/>
          <p:cNvCxnSpPr>
            <a:stCxn id="181" idx="2"/>
            <a:endCxn id="186" idx="0"/>
          </p:cNvCxnSpPr>
          <p:nvPr/>
        </p:nvCxnSpPr>
        <p:spPr>
          <a:xfrm flipH="1">
            <a:off x="7083631" y="3822866"/>
            <a:ext cx="312719" cy="119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6543304" y="3942608"/>
            <a:ext cx="108065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50" b="1" dirty="0">
                <a:solidFill>
                  <a:srgbClr val="0070C0"/>
                </a:solidFill>
              </a:rPr>
              <a:t>빗방울</a:t>
            </a:r>
          </a:p>
        </p:txBody>
      </p:sp>
      <p:sp>
        <p:nvSpPr>
          <p:cNvPr id="91" name="슬라이드 번호 개체 틀 9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8652B1-5A63-4DD6-B5AC-06C3FA08A0EF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23" y="212392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02. </a:t>
            </a:r>
            <a:r>
              <a: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시장 동향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66255" y="1128156"/>
            <a:ext cx="4405745" cy="522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국내 시장 동향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803567" y="1872366"/>
            <a:ext cx="1425039" cy="368135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시장수요증가요인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0596" y="1945632"/>
            <a:ext cx="581891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ko-KR" sz="1250" b="1" dirty="0"/>
              <a:t> </a:t>
            </a:r>
            <a:r>
              <a:rPr lang="ko-KR" altLang="en-US" sz="1250" b="1" dirty="0"/>
              <a:t>평창동계올림픽의 기상조절연소탄 수요</a:t>
            </a:r>
            <a:r>
              <a:rPr lang="en-US" altLang="ko-KR" sz="1250" b="1" dirty="0"/>
              <a:t>[</a:t>
            </a:r>
            <a:r>
              <a:rPr lang="ko-KR" altLang="en-US" sz="1250" b="1" dirty="0"/>
              <a:t>인공강우증설</a:t>
            </a:r>
            <a:r>
              <a:rPr lang="en-US" altLang="ko-KR" sz="1250" b="1" dirty="0"/>
              <a:t>]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1250" b="1" dirty="0"/>
              <a:t> </a:t>
            </a:r>
            <a:r>
              <a:rPr lang="ko-KR" altLang="en-US" sz="1250" b="1" dirty="0"/>
              <a:t>지자체 기후환경에 대비한 자체 예산 증가추세</a:t>
            </a:r>
            <a:endParaRPr lang="en-US" altLang="ko-KR" sz="1250" b="1" dirty="0"/>
          </a:p>
          <a:p>
            <a:r>
              <a:rPr lang="en-US" altLang="ko-KR" sz="1250" b="1" dirty="0"/>
              <a:t>    [</a:t>
            </a:r>
            <a:r>
              <a:rPr lang="ko-KR" altLang="en-US" sz="1250" b="1" dirty="0"/>
              <a:t>미세먼지 대책</a:t>
            </a:r>
            <a:r>
              <a:rPr lang="en-US" altLang="ko-KR" sz="1250" b="1" dirty="0"/>
              <a:t>, </a:t>
            </a:r>
            <a:r>
              <a:rPr lang="ko-KR" altLang="en-US" sz="1250" b="1" dirty="0"/>
              <a:t>기후변화 대응</a:t>
            </a:r>
            <a:r>
              <a:rPr lang="en-US" altLang="ko-KR" sz="1250" b="1" dirty="0"/>
              <a:t>]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470640" y="2640476"/>
            <a:ext cx="6754368" cy="1796540"/>
            <a:chOff x="4498848" y="2070454"/>
            <a:chExt cx="6754368" cy="1796540"/>
          </a:xfrm>
        </p:grpSpPr>
        <p:sp>
          <p:nvSpPr>
            <p:cNvPr id="13" name="TextBox 12"/>
            <p:cNvSpPr txBox="1"/>
            <p:nvPr/>
          </p:nvSpPr>
          <p:spPr>
            <a:xfrm>
              <a:off x="6688250" y="3581612"/>
              <a:ext cx="805583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ea"/>
                </a:rPr>
                <a:t>2017</a:t>
              </a:r>
              <a:endParaRPr kumimoji="0" lang="ko-KR" altLang="en-US" sz="12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90932" y="3581148"/>
              <a:ext cx="805583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ea"/>
                </a:rPr>
                <a:t>2018</a:t>
              </a:r>
              <a:endParaRPr kumimoji="0" lang="ko-KR" altLang="en-US" sz="12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21386" y="3582301"/>
              <a:ext cx="886278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ea"/>
                </a:rPr>
                <a:t>2019</a:t>
              </a:r>
              <a:endParaRPr kumimoji="0" lang="ko-KR" altLang="en-US" sz="12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223713" y="3581148"/>
              <a:ext cx="805583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ea"/>
                </a:rPr>
                <a:t>2020</a:t>
              </a:r>
              <a:endParaRPr kumimoji="0" lang="ko-KR" altLang="en-US" sz="12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4498848" y="3547872"/>
              <a:ext cx="6754368" cy="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sp>
          <p:nvSpPr>
            <p:cNvPr id="19" name="직사각형 18"/>
            <p:cNvSpPr/>
            <p:nvPr/>
          </p:nvSpPr>
          <p:spPr>
            <a:xfrm>
              <a:off x="6855309" y="2832614"/>
              <a:ext cx="471463" cy="692414"/>
            </a:xfrm>
            <a:prstGeom prst="rect">
              <a:avLst/>
            </a:prstGeom>
            <a:solidFill>
              <a:srgbClr val="FFCA08"/>
            </a:solidFill>
            <a:ln w="12700" cap="flat" cmpd="sng" algn="ctr">
              <a:solidFill>
                <a:srgbClr val="FFCA08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5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8157991" y="2573867"/>
              <a:ext cx="471463" cy="960338"/>
            </a:xfrm>
            <a:prstGeom prst="rect">
              <a:avLst/>
            </a:prstGeom>
            <a:solidFill>
              <a:srgbClr val="FFCA08"/>
            </a:solidFill>
            <a:ln w="12700" cap="flat" cmpd="sng" algn="ctr">
              <a:solidFill>
                <a:srgbClr val="FFCA08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5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9311527" y="2507144"/>
              <a:ext cx="471463" cy="1029305"/>
            </a:xfrm>
            <a:prstGeom prst="rect">
              <a:avLst/>
            </a:prstGeom>
            <a:solidFill>
              <a:srgbClr val="FFCA08"/>
            </a:solidFill>
            <a:ln w="12700" cap="flat" cmpd="sng" algn="ctr">
              <a:solidFill>
                <a:srgbClr val="FFCA08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5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0374711" y="2358218"/>
              <a:ext cx="471463" cy="1189653"/>
            </a:xfrm>
            <a:prstGeom prst="rect">
              <a:avLst/>
            </a:prstGeom>
            <a:solidFill>
              <a:srgbClr val="FFCA08"/>
            </a:solidFill>
            <a:ln w="12700" cap="flat" cmpd="sng" algn="ctr">
              <a:solidFill>
                <a:srgbClr val="FFCA08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25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13197" y="2542334"/>
              <a:ext cx="807712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ea"/>
                </a:rPr>
                <a:t>21,000</a:t>
              </a:r>
              <a:endParaRPr kumimoji="0" lang="ko-KR" altLang="en-US" sz="12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09002" y="2280294"/>
              <a:ext cx="807712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ea"/>
                </a:rPr>
                <a:t>32,000</a:t>
              </a:r>
              <a:endParaRPr kumimoji="0" lang="ko-KR" altLang="en-US" sz="12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65980" y="2212479"/>
              <a:ext cx="807712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ea"/>
                </a:rPr>
                <a:t>43,000</a:t>
              </a:r>
              <a:endParaRPr kumimoji="0" lang="ko-KR" altLang="en-US" sz="12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229164" y="2070454"/>
              <a:ext cx="807712" cy="284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25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ea"/>
                </a:rPr>
                <a:t>50,000</a:t>
              </a:r>
              <a:endParaRPr kumimoji="0" lang="ko-KR" altLang="en-US" sz="125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460665" y="3740732"/>
            <a:ext cx="185255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250" b="1" dirty="0">
                <a:solidFill>
                  <a:srgbClr val="FF0066"/>
                </a:solidFill>
              </a:rPr>
              <a:t> 지자체 예상 수요량</a:t>
            </a:r>
          </a:p>
        </p:txBody>
      </p:sp>
      <p:sp>
        <p:nvSpPr>
          <p:cNvPr id="29" name="직사각형 28"/>
          <p:cNvSpPr/>
          <p:nvPr/>
        </p:nvSpPr>
        <p:spPr>
          <a:xfrm>
            <a:off x="802800" y="4756091"/>
            <a:ext cx="1425039" cy="368135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bg1"/>
                </a:solidFill>
              </a:rPr>
              <a:t>수입대체 요인</a:t>
            </a:r>
          </a:p>
        </p:txBody>
      </p:sp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2521527" y="4798378"/>
          <a:ext cx="3214821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7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50" b="1" dirty="0">
                          <a:solidFill>
                            <a:schemeClr val="bg1"/>
                          </a:solidFill>
                        </a:rPr>
                        <a:t>구분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50" b="1" dirty="0">
                          <a:solidFill>
                            <a:schemeClr val="bg1"/>
                          </a:solidFill>
                        </a:rPr>
                        <a:t>미국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50" b="1" dirty="0">
                          <a:solidFill>
                            <a:schemeClr val="bg1"/>
                          </a:solidFill>
                        </a:rPr>
                        <a:t>불가리아 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50" b="1" dirty="0"/>
                        <a:t>해외시장</a:t>
                      </a:r>
                      <a:endParaRPr lang="en-US" altLang="ko-KR" sz="12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50" b="1" dirty="0"/>
                        <a:t>60%</a:t>
                      </a:r>
                      <a:endParaRPr lang="ko-KR" altLang="en-US" sz="12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50" b="1" dirty="0"/>
                        <a:t>40%</a:t>
                      </a:r>
                      <a:endParaRPr lang="ko-KR" altLang="en-US" sz="125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50" b="1" dirty="0"/>
                        <a:t>국내시장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50" b="1" dirty="0"/>
                        <a:t>100%</a:t>
                      </a:r>
                      <a:endParaRPr lang="ko-KR" altLang="en-US" sz="12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50" b="1" dirty="0"/>
                        <a:t>-</a:t>
                      </a:r>
                      <a:endParaRPr lang="ko-KR" altLang="en-US" sz="125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오른쪽 화살표 30"/>
          <p:cNvSpPr/>
          <p:nvPr/>
        </p:nvSpPr>
        <p:spPr>
          <a:xfrm>
            <a:off x="5878286" y="5130140"/>
            <a:ext cx="356259" cy="380011"/>
          </a:xfrm>
          <a:prstGeom prst="rightArrow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234545" y="4857008"/>
            <a:ext cx="1864426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250" b="1" dirty="0">
                <a:solidFill>
                  <a:srgbClr val="FF0066"/>
                </a:solidFill>
                <a:latin typeface="+mj-lt"/>
              </a:rPr>
              <a:t>국내수요증가에</a:t>
            </a:r>
            <a:endParaRPr lang="en-US" altLang="ko-KR" sz="1250" b="1" dirty="0">
              <a:solidFill>
                <a:srgbClr val="FF0066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50" b="1" dirty="0">
                <a:solidFill>
                  <a:srgbClr val="FF0066"/>
                </a:solidFill>
                <a:latin typeface="+mj-lt"/>
              </a:rPr>
              <a:t>따른 </a:t>
            </a:r>
            <a:r>
              <a:rPr lang="en-US" altLang="ko-KR" sz="1250" b="1" dirty="0">
                <a:solidFill>
                  <a:srgbClr val="FF0066"/>
                </a:solidFill>
                <a:latin typeface="+mj-lt"/>
              </a:rPr>
              <a:t>GBM</a:t>
            </a:r>
            <a:r>
              <a:rPr lang="ko-KR" altLang="en-US" sz="1250" b="1" dirty="0">
                <a:solidFill>
                  <a:srgbClr val="FF0066"/>
                </a:solidFill>
                <a:latin typeface="+mj-lt"/>
              </a:rPr>
              <a:t>제품의</a:t>
            </a:r>
            <a:endParaRPr lang="en-US" altLang="ko-KR" sz="1250" b="1" dirty="0">
              <a:solidFill>
                <a:srgbClr val="FF0066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250" b="1" dirty="0">
                <a:solidFill>
                  <a:srgbClr val="FF0066"/>
                </a:solidFill>
                <a:latin typeface="+mj-lt"/>
              </a:rPr>
              <a:t>수입대체효과 기대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08322" y="3835729"/>
            <a:ext cx="1175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dirty="0">
                <a:solidFill>
                  <a:srgbClr val="002060"/>
                </a:solidFill>
              </a:rPr>
              <a:t>단위</a:t>
            </a:r>
            <a:r>
              <a:rPr lang="en-US" altLang="ko-KR" sz="1100" b="1" dirty="0">
                <a:solidFill>
                  <a:srgbClr val="002060"/>
                </a:solidFill>
              </a:rPr>
              <a:t>:</a:t>
            </a:r>
            <a:r>
              <a:rPr lang="ko-KR" altLang="en-US" sz="1100" b="1" dirty="0">
                <a:solidFill>
                  <a:srgbClr val="002060"/>
                </a:solidFill>
              </a:rPr>
              <a:t>개</a:t>
            </a:r>
          </a:p>
        </p:txBody>
      </p:sp>
      <p:sp>
        <p:nvSpPr>
          <p:cNvPr id="34" name="슬라이드 번호 개체 틀 3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8652B1-5A63-4DD6-B5AC-06C3FA08A0EF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sz="12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354</Words>
  <Application>Microsoft Office PowerPoint</Application>
  <PresentationFormat>화면 슬라이드 쇼(4:3)</PresentationFormat>
  <Paragraphs>104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HY수평선B</vt:lpstr>
      <vt:lpstr>HY헤드라인M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DTRON</dc:creator>
  <cp:lastModifiedBy>GBM</cp:lastModifiedBy>
  <cp:revision>286</cp:revision>
  <cp:lastPrinted>2016-12-08T07:59:57Z</cp:lastPrinted>
  <dcterms:created xsi:type="dcterms:W3CDTF">2016-11-09T18:13:16Z</dcterms:created>
  <dcterms:modified xsi:type="dcterms:W3CDTF">2017-01-23T08:41:29Z</dcterms:modified>
</cp:coreProperties>
</file>