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7" r:id="rId2"/>
    <p:sldId id="274" r:id="rId3"/>
    <p:sldId id="285" r:id="rId4"/>
    <p:sldId id="287" r:id="rId5"/>
    <p:sldId id="293" r:id="rId6"/>
    <p:sldId id="256" r:id="rId7"/>
    <p:sldId id="294" r:id="rId8"/>
    <p:sldId id="270" r:id="rId9"/>
    <p:sldId id="262" r:id="rId10"/>
    <p:sldId id="266" r:id="rId11"/>
    <p:sldId id="290" r:id="rId12"/>
    <p:sldId id="267" r:id="rId13"/>
    <p:sldId id="289" r:id="rId14"/>
    <p:sldId id="291" r:id="rId15"/>
    <p:sldId id="260" r:id="rId16"/>
    <p:sldId id="264" r:id="rId17"/>
    <p:sldId id="261" r:id="rId18"/>
    <p:sldId id="263" r:id="rId19"/>
    <p:sldId id="292" r:id="rId20"/>
    <p:sldId id="271" r:id="rId21"/>
    <p:sldId id="273" r:id="rId22"/>
  </p:sldIdLst>
  <p:sldSz cx="13208000" cy="9906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66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51060;&#51473;&#51116;\Desktop\Documents\&#45824;&#54620;PNC\PNC%20&#54252;&#49828;&#53076;\&#44305;&#50577;%20&#49548;&#44208;&#44277;&#51109;\&#44305;&#50577;%20&#49548;&#44208;&#44277;&#51109;%20&#50868;&#51204;&#49345;&#54889;\2014%2010&#50900;%20&#49548;&#44208;&#48324;%20Bag%20filter%20&#44060;&#49440;%20&#51204;&#54980;%20&#48708;&#44368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51060;&#51473;&#51116;\Desktop\Documents\&#45824;&#54620;PNC\PNC%20&#54252;&#49828;&#53076;\&#44305;&#50577;%20&#49548;&#44208;&#44277;&#51109;\&#44305;&#50577;%20&#49548;&#44208;&#44277;&#51109;%20&#50868;&#51204;&#49345;&#54889;\2014%2010&#50900;%20&#49548;&#44208;&#48324;%20Bag%20filter%20&#44060;&#49440;%20&#51204;&#54980;%20&#48708;&#4436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071140554877652E-2"/>
          <c:y val="2.8540568460884114E-2"/>
          <c:w val="0.9243133992866237"/>
          <c:h val="0.8393519206325627"/>
        </c:manualLayout>
      </c:layout>
      <c:lineChart>
        <c:grouping val="standard"/>
        <c:varyColors val="0"/>
        <c:ser>
          <c:idx val="0"/>
          <c:order val="0"/>
          <c:tx>
            <c:v>2소결 A (주름)</c:v>
          </c:tx>
          <c:spPr>
            <a:ln>
              <a:solidFill>
                <a:srgbClr val="0000CC"/>
              </a:solidFill>
            </a:ln>
          </c:spPr>
          <c:marker>
            <c:symbol val="none"/>
          </c:marker>
          <c:cat>
            <c:numRef>
              <c:f>'201410'!$A$5:$A$47</c:f>
              <c:numCache>
                <c:formatCode>yyyy"년"\ m"월";@</c:formatCode>
                <c:ptCount val="43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</c:numCache>
            </c:numRef>
          </c:cat>
          <c:val>
            <c:numRef>
              <c:f>'201410'!$D$5:$D$47</c:f>
              <c:numCache>
                <c:formatCode>General</c:formatCode>
                <c:ptCount val="43"/>
                <c:pt idx="0">
                  <c:v>262</c:v>
                </c:pt>
                <c:pt idx="1">
                  <c:v>281</c:v>
                </c:pt>
                <c:pt idx="2">
                  <c:v>202</c:v>
                </c:pt>
                <c:pt idx="3">
                  <c:v>209</c:v>
                </c:pt>
                <c:pt idx="4">
                  <c:v>173</c:v>
                </c:pt>
                <c:pt idx="5">
                  <c:v>168</c:v>
                </c:pt>
                <c:pt idx="6">
                  <c:v>242</c:v>
                </c:pt>
                <c:pt idx="7">
                  <c:v>245</c:v>
                </c:pt>
                <c:pt idx="8">
                  <c:v>223</c:v>
                </c:pt>
                <c:pt idx="9">
                  <c:v>243.4</c:v>
                </c:pt>
                <c:pt idx="10">
                  <c:v>263.39999999999969</c:v>
                </c:pt>
                <c:pt idx="11">
                  <c:v>196.8</c:v>
                </c:pt>
                <c:pt idx="12">
                  <c:v>218.3</c:v>
                </c:pt>
                <c:pt idx="13">
                  <c:v>210.4</c:v>
                </c:pt>
                <c:pt idx="14">
                  <c:v>228.7</c:v>
                </c:pt>
                <c:pt idx="15">
                  <c:v>213.3</c:v>
                </c:pt>
                <c:pt idx="16">
                  <c:v>212.1</c:v>
                </c:pt>
                <c:pt idx="17">
                  <c:v>205.1</c:v>
                </c:pt>
                <c:pt idx="18">
                  <c:v>201.8</c:v>
                </c:pt>
                <c:pt idx="19">
                  <c:v>210.6</c:v>
                </c:pt>
                <c:pt idx="20">
                  <c:v>207.2</c:v>
                </c:pt>
                <c:pt idx="21">
                  <c:v>223.1</c:v>
                </c:pt>
                <c:pt idx="22">
                  <c:v>216.1</c:v>
                </c:pt>
                <c:pt idx="23">
                  <c:v>184.5</c:v>
                </c:pt>
                <c:pt idx="24">
                  <c:v>180.6</c:v>
                </c:pt>
                <c:pt idx="25">
                  <c:v>144.80000000000001</c:v>
                </c:pt>
                <c:pt idx="26">
                  <c:v>175.6</c:v>
                </c:pt>
                <c:pt idx="27">
                  <c:v>194</c:v>
                </c:pt>
                <c:pt idx="28">
                  <c:v>180</c:v>
                </c:pt>
                <c:pt idx="29">
                  <c:v>206.8</c:v>
                </c:pt>
                <c:pt idx="30">
                  <c:v>223.1</c:v>
                </c:pt>
                <c:pt idx="31">
                  <c:v>218</c:v>
                </c:pt>
                <c:pt idx="32">
                  <c:v>222</c:v>
                </c:pt>
                <c:pt idx="33">
                  <c:v>231</c:v>
                </c:pt>
                <c:pt idx="34">
                  <c:v>230</c:v>
                </c:pt>
                <c:pt idx="35">
                  <c:v>262</c:v>
                </c:pt>
                <c:pt idx="36">
                  <c:v>226</c:v>
                </c:pt>
                <c:pt idx="37">
                  <c:v>193</c:v>
                </c:pt>
                <c:pt idx="38">
                  <c:v>223</c:v>
                </c:pt>
                <c:pt idx="39">
                  <c:v>218</c:v>
                </c:pt>
                <c:pt idx="40">
                  <c:v>202</c:v>
                </c:pt>
                <c:pt idx="41">
                  <c:v>220</c:v>
                </c:pt>
                <c:pt idx="42">
                  <c:v>223</c:v>
                </c:pt>
              </c:numCache>
            </c:numRef>
          </c:val>
          <c:smooth val="0"/>
        </c:ser>
        <c:ser>
          <c:idx val="1"/>
          <c:order val="1"/>
          <c:tx>
            <c:v>2소결 B (Glass)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'201410'!$A$5:$A$47</c:f>
              <c:numCache>
                <c:formatCode>yyyy"년"\ m"월";@</c:formatCode>
                <c:ptCount val="43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</c:numCache>
            </c:numRef>
          </c:cat>
          <c:val>
            <c:numRef>
              <c:f>'201410'!$E$5:$E$47</c:f>
              <c:numCache>
                <c:formatCode>General</c:formatCode>
                <c:ptCount val="43"/>
                <c:pt idx="0">
                  <c:v>262</c:v>
                </c:pt>
                <c:pt idx="1">
                  <c:v>253</c:v>
                </c:pt>
                <c:pt idx="2">
                  <c:v>218</c:v>
                </c:pt>
                <c:pt idx="3">
                  <c:v>225</c:v>
                </c:pt>
                <c:pt idx="4">
                  <c:v>182</c:v>
                </c:pt>
                <c:pt idx="5">
                  <c:v>175</c:v>
                </c:pt>
                <c:pt idx="6">
                  <c:v>250</c:v>
                </c:pt>
                <c:pt idx="7">
                  <c:v>239</c:v>
                </c:pt>
                <c:pt idx="8">
                  <c:v>239</c:v>
                </c:pt>
                <c:pt idx="9">
                  <c:v>251.3</c:v>
                </c:pt>
                <c:pt idx="10">
                  <c:v>263.7</c:v>
                </c:pt>
                <c:pt idx="11">
                  <c:v>173.5</c:v>
                </c:pt>
                <c:pt idx="12">
                  <c:v>206.4</c:v>
                </c:pt>
                <c:pt idx="13">
                  <c:v>201.6</c:v>
                </c:pt>
                <c:pt idx="14">
                  <c:v>217.8</c:v>
                </c:pt>
                <c:pt idx="15">
                  <c:v>209.7</c:v>
                </c:pt>
                <c:pt idx="16">
                  <c:v>214.5</c:v>
                </c:pt>
                <c:pt idx="17">
                  <c:v>218.8</c:v>
                </c:pt>
                <c:pt idx="18">
                  <c:v>230.6</c:v>
                </c:pt>
                <c:pt idx="19">
                  <c:v>239.9</c:v>
                </c:pt>
                <c:pt idx="20">
                  <c:v>231.7</c:v>
                </c:pt>
                <c:pt idx="21">
                  <c:v>249</c:v>
                </c:pt>
                <c:pt idx="22">
                  <c:v>234.2</c:v>
                </c:pt>
                <c:pt idx="23">
                  <c:v>205.7</c:v>
                </c:pt>
                <c:pt idx="24">
                  <c:v>208.4</c:v>
                </c:pt>
                <c:pt idx="25">
                  <c:v>159.19999999999999</c:v>
                </c:pt>
                <c:pt idx="26">
                  <c:v>161.69999999999999</c:v>
                </c:pt>
                <c:pt idx="27">
                  <c:v>219.9</c:v>
                </c:pt>
                <c:pt idx="28">
                  <c:v>208.7</c:v>
                </c:pt>
                <c:pt idx="29">
                  <c:v>229.6</c:v>
                </c:pt>
                <c:pt idx="30">
                  <c:v>261.10000000000002</c:v>
                </c:pt>
                <c:pt idx="31">
                  <c:v>261</c:v>
                </c:pt>
                <c:pt idx="32">
                  <c:v>233</c:v>
                </c:pt>
                <c:pt idx="33">
                  <c:v>252</c:v>
                </c:pt>
                <c:pt idx="34">
                  <c:v>246</c:v>
                </c:pt>
                <c:pt idx="35">
                  <c:v>296</c:v>
                </c:pt>
                <c:pt idx="36">
                  <c:v>260</c:v>
                </c:pt>
                <c:pt idx="37">
                  <c:v>237</c:v>
                </c:pt>
                <c:pt idx="38">
                  <c:v>250</c:v>
                </c:pt>
                <c:pt idx="39">
                  <c:v>252</c:v>
                </c:pt>
                <c:pt idx="40">
                  <c:v>233</c:v>
                </c:pt>
                <c:pt idx="41">
                  <c:v>264</c:v>
                </c:pt>
                <c:pt idx="42">
                  <c:v>263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50805648"/>
        <c:axId val="-1850798032"/>
      </c:lineChart>
      <c:dateAx>
        <c:axId val="-1850805648"/>
        <c:scaling>
          <c:orientation val="minMax"/>
        </c:scaling>
        <c:delete val="0"/>
        <c:axPos val="b"/>
        <c:numFmt formatCode="yyyy&quot;년&quot;\ m&quot;월&quot;;@" sourceLinked="1"/>
        <c:majorTickMark val="out"/>
        <c:minorTickMark val="none"/>
        <c:tickLblPos val="nextTo"/>
        <c:crossAx val="-1850798032"/>
        <c:crosses val="autoZero"/>
        <c:auto val="1"/>
        <c:lblOffset val="100"/>
        <c:baseTimeUnit val="months"/>
      </c:dateAx>
      <c:valAx>
        <c:axId val="-1850798032"/>
        <c:scaling>
          <c:orientation val="minMax"/>
          <c:min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-1850805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679074321204108"/>
          <c:y val="0.70001281756248646"/>
          <c:w val="0.23480537643343091"/>
          <c:h val="0.14675069270910199"/>
        </c:manualLayout>
      </c:layout>
      <c:overlay val="0"/>
      <c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c:spPr>
      <c:txPr>
        <a:bodyPr/>
        <a:lstStyle/>
        <a:p>
          <a:pPr>
            <a:defRPr sz="1400" baseline="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200" b="1" i="0" baseline="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871069422038513E-2"/>
          <c:y val="2.0211550005121242E-2"/>
          <c:w val="0.92607750185072957"/>
          <c:h val="0.8393519206325627"/>
        </c:manualLayout>
      </c:layout>
      <c:lineChart>
        <c:grouping val="standard"/>
        <c:varyColors val="0"/>
        <c:ser>
          <c:idx val="0"/>
          <c:order val="0"/>
          <c:tx>
            <c:strRef>
              <c:f>'201410 소결별 비교'!$B$2</c:f>
              <c:strCache>
                <c:ptCount val="1"/>
                <c:pt idx="0">
                  <c:v>1소결 (주름)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ymbol val="none"/>
          </c:marker>
          <c:cat>
            <c:numRef>
              <c:f>'201410 소결별 비교'!$A$3:$A$45</c:f>
              <c:numCache>
                <c:formatCode>yyyy"년"\ m"월";@</c:formatCode>
                <c:ptCount val="43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</c:numCache>
            </c:numRef>
          </c:cat>
          <c:val>
            <c:numRef>
              <c:f>'201410 소결별 비교'!$B$3:$B$45</c:f>
              <c:numCache>
                <c:formatCode>General</c:formatCode>
                <c:ptCount val="43"/>
                <c:pt idx="0">
                  <c:v>336.5</c:v>
                </c:pt>
                <c:pt idx="1">
                  <c:v>297.5</c:v>
                </c:pt>
                <c:pt idx="2">
                  <c:v>267.5</c:v>
                </c:pt>
                <c:pt idx="3">
                  <c:v>260.5</c:v>
                </c:pt>
                <c:pt idx="4">
                  <c:v>243.5</c:v>
                </c:pt>
                <c:pt idx="5">
                  <c:v>278.5</c:v>
                </c:pt>
                <c:pt idx="6">
                  <c:v>284</c:v>
                </c:pt>
                <c:pt idx="7">
                  <c:v>278</c:v>
                </c:pt>
                <c:pt idx="8">
                  <c:v>286</c:v>
                </c:pt>
                <c:pt idx="9">
                  <c:v>285.5</c:v>
                </c:pt>
                <c:pt idx="10">
                  <c:v>293.54999999999995</c:v>
                </c:pt>
                <c:pt idx="11">
                  <c:v>275.10000000000002</c:v>
                </c:pt>
                <c:pt idx="12">
                  <c:v>264.20000000000005</c:v>
                </c:pt>
                <c:pt idx="13">
                  <c:v>221.8</c:v>
                </c:pt>
                <c:pt idx="14">
                  <c:v>176.9</c:v>
                </c:pt>
                <c:pt idx="15">
                  <c:v>159.44999999999999</c:v>
                </c:pt>
                <c:pt idx="16">
                  <c:v>152.5</c:v>
                </c:pt>
                <c:pt idx="17">
                  <c:v>165.15</c:v>
                </c:pt>
                <c:pt idx="18">
                  <c:v>173.55</c:v>
                </c:pt>
                <c:pt idx="19">
                  <c:v>173.7</c:v>
                </c:pt>
                <c:pt idx="20">
                  <c:v>181.55</c:v>
                </c:pt>
                <c:pt idx="21">
                  <c:v>177.9</c:v>
                </c:pt>
                <c:pt idx="22">
                  <c:v>94.4</c:v>
                </c:pt>
                <c:pt idx="23">
                  <c:v>1</c:v>
                </c:pt>
                <c:pt idx="24">
                  <c:v>12.2</c:v>
                </c:pt>
                <c:pt idx="25">
                  <c:v>120.8</c:v>
                </c:pt>
                <c:pt idx="26">
                  <c:v>162.25</c:v>
                </c:pt>
                <c:pt idx="27">
                  <c:v>174.75</c:v>
                </c:pt>
                <c:pt idx="28">
                  <c:v>158.4</c:v>
                </c:pt>
                <c:pt idx="29">
                  <c:v>154.94999999999999</c:v>
                </c:pt>
                <c:pt idx="30">
                  <c:v>178</c:v>
                </c:pt>
                <c:pt idx="31">
                  <c:v>171.5</c:v>
                </c:pt>
                <c:pt idx="32">
                  <c:v>189</c:v>
                </c:pt>
                <c:pt idx="33">
                  <c:v>195</c:v>
                </c:pt>
                <c:pt idx="34">
                  <c:v>191.5</c:v>
                </c:pt>
                <c:pt idx="35">
                  <c:v>183</c:v>
                </c:pt>
                <c:pt idx="36">
                  <c:v>170.5</c:v>
                </c:pt>
                <c:pt idx="37">
                  <c:v>172.5</c:v>
                </c:pt>
                <c:pt idx="38">
                  <c:v>171</c:v>
                </c:pt>
                <c:pt idx="39">
                  <c:v>159</c:v>
                </c:pt>
                <c:pt idx="40">
                  <c:v>172</c:v>
                </c:pt>
                <c:pt idx="41">
                  <c:v>173</c:v>
                </c:pt>
                <c:pt idx="42">
                  <c:v>169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'201410 소결별 비교'!$C$2</c:f>
              <c:strCache>
                <c:ptCount val="1"/>
                <c:pt idx="0">
                  <c:v>2소결(주름/Glass)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'201410 소결별 비교'!$A$3:$A$45</c:f>
              <c:numCache>
                <c:formatCode>yyyy"년"\ m"월";@</c:formatCode>
                <c:ptCount val="43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</c:numCache>
            </c:numRef>
          </c:cat>
          <c:val>
            <c:numRef>
              <c:f>'201410 소결별 비교'!$C$3:$C$45</c:f>
              <c:numCache>
                <c:formatCode>General</c:formatCode>
                <c:ptCount val="43"/>
                <c:pt idx="0">
                  <c:v>262</c:v>
                </c:pt>
                <c:pt idx="1">
                  <c:v>267</c:v>
                </c:pt>
                <c:pt idx="2">
                  <c:v>210</c:v>
                </c:pt>
                <c:pt idx="3">
                  <c:v>217</c:v>
                </c:pt>
                <c:pt idx="4">
                  <c:v>177.5</c:v>
                </c:pt>
                <c:pt idx="5">
                  <c:v>171.5</c:v>
                </c:pt>
                <c:pt idx="6">
                  <c:v>246</c:v>
                </c:pt>
                <c:pt idx="7">
                  <c:v>242</c:v>
                </c:pt>
                <c:pt idx="8">
                  <c:v>231</c:v>
                </c:pt>
                <c:pt idx="9">
                  <c:v>247.35000000000102</c:v>
                </c:pt>
                <c:pt idx="10">
                  <c:v>263.54999999999995</c:v>
                </c:pt>
                <c:pt idx="11">
                  <c:v>185.15</c:v>
                </c:pt>
                <c:pt idx="12">
                  <c:v>212.35000000000102</c:v>
                </c:pt>
                <c:pt idx="13">
                  <c:v>206</c:v>
                </c:pt>
                <c:pt idx="14">
                  <c:v>223.25</c:v>
                </c:pt>
                <c:pt idx="15">
                  <c:v>211.5</c:v>
                </c:pt>
                <c:pt idx="16">
                  <c:v>213.3</c:v>
                </c:pt>
                <c:pt idx="17">
                  <c:v>211.95000000000007</c:v>
                </c:pt>
                <c:pt idx="18">
                  <c:v>216.2</c:v>
                </c:pt>
                <c:pt idx="19">
                  <c:v>225.25</c:v>
                </c:pt>
                <c:pt idx="20">
                  <c:v>219.45000000000007</c:v>
                </c:pt>
                <c:pt idx="21">
                  <c:v>236.05</c:v>
                </c:pt>
                <c:pt idx="22">
                  <c:v>225.14999999999998</c:v>
                </c:pt>
                <c:pt idx="23">
                  <c:v>195.1</c:v>
                </c:pt>
                <c:pt idx="24">
                  <c:v>194.5</c:v>
                </c:pt>
                <c:pt idx="25">
                  <c:v>152</c:v>
                </c:pt>
                <c:pt idx="26">
                  <c:v>168.64999999999998</c:v>
                </c:pt>
                <c:pt idx="27">
                  <c:v>206.95000000000007</c:v>
                </c:pt>
                <c:pt idx="28">
                  <c:v>194.35000000000099</c:v>
                </c:pt>
                <c:pt idx="29">
                  <c:v>218.2</c:v>
                </c:pt>
                <c:pt idx="30">
                  <c:v>242.10000000000002</c:v>
                </c:pt>
                <c:pt idx="31">
                  <c:v>239.5</c:v>
                </c:pt>
                <c:pt idx="32">
                  <c:v>227.5</c:v>
                </c:pt>
                <c:pt idx="33">
                  <c:v>241.5</c:v>
                </c:pt>
                <c:pt idx="34">
                  <c:v>238</c:v>
                </c:pt>
                <c:pt idx="35">
                  <c:v>279</c:v>
                </c:pt>
                <c:pt idx="36">
                  <c:v>243</c:v>
                </c:pt>
                <c:pt idx="37">
                  <c:v>215</c:v>
                </c:pt>
                <c:pt idx="38">
                  <c:v>236.5</c:v>
                </c:pt>
                <c:pt idx="39">
                  <c:v>235</c:v>
                </c:pt>
                <c:pt idx="40">
                  <c:v>217.5</c:v>
                </c:pt>
                <c:pt idx="41">
                  <c:v>242</c:v>
                </c:pt>
                <c:pt idx="42">
                  <c:v>243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'201410 소결별 비교'!$D$2</c:f>
              <c:strCache>
                <c:ptCount val="1"/>
                <c:pt idx="0">
                  <c:v>3소결 (Glass)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'201410 소결별 비교'!$A$3:$A$45</c:f>
              <c:numCache>
                <c:formatCode>yyyy"년"\ m"월";@</c:formatCode>
                <c:ptCount val="43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</c:numCache>
            </c:numRef>
          </c:cat>
          <c:val>
            <c:numRef>
              <c:f>'201410 소결별 비교'!$D$3:$D$45</c:f>
              <c:numCache>
                <c:formatCode>General</c:formatCode>
                <c:ptCount val="43"/>
                <c:pt idx="0">
                  <c:v>236.5</c:v>
                </c:pt>
                <c:pt idx="1">
                  <c:v>255</c:v>
                </c:pt>
                <c:pt idx="2">
                  <c:v>239.5</c:v>
                </c:pt>
                <c:pt idx="3">
                  <c:v>231.5</c:v>
                </c:pt>
                <c:pt idx="4">
                  <c:v>229.5</c:v>
                </c:pt>
                <c:pt idx="5">
                  <c:v>257</c:v>
                </c:pt>
                <c:pt idx="6">
                  <c:v>277</c:v>
                </c:pt>
                <c:pt idx="7">
                  <c:v>243</c:v>
                </c:pt>
                <c:pt idx="8">
                  <c:v>286</c:v>
                </c:pt>
                <c:pt idx="9">
                  <c:v>264.35000000000002</c:v>
                </c:pt>
                <c:pt idx="10">
                  <c:v>279.75</c:v>
                </c:pt>
                <c:pt idx="11">
                  <c:v>259.60000000000002</c:v>
                </c:pt>
                <c:pt idx="12">
                  <c:v>161.19999999999999</c:v>
                </c:pt>
                <c:pt idx="13">
                  <c:v>183.4</c:v>
                </c:pt>
                <c:pt idx="14">
                  <c:v>174.3</c:v>
                </c:pt>
                <c:pt idx="15">
                  <c:v>175.1</c:v>
                </c:pt>
                <c:pt idx="16">
                  <c:v>168.45000000000007</c:v>
                </c:pt>
                <c:pt idx="17">
                  <c:v>186.25</c:v>
                </c:pt>
                <c:pt idx="18">
                  <c:v>195.6</c:v>
                </c:pt>
                <c:pt idx="19">
                  <c:v>211.3</c:v>
                </c:pt>
                <c:pt idx="20">
                  <c:v>229.25</c:v>
                </c:pt>
                <c:pt idx="21">
                  <c:v>202.45000000000007</c:v>
                </c:pt>
                <c:pt idx="22">
                  <c:v>207.55</c:v>
                </c:pt>
                <c:pt idx="23">
                  <c:v>211.7</c:v>
                </c:pt>
                <c:pt idx="24">
                  <c:v>201.95000000000007</c:v>
                </c:pt>
                <c:pt idx="25">
                  <c:v>216.75</c:v>
                </c:pt>
                <c:pt idx="26">
                  <c:v>196.64999999999998</c:v>
                </c:pt>
                <c:pt idx="27">
                  <c:v>198.7</c:v>
                </c:pt>
                <c:pt idx="28">
                  <c:v>153.75</c:v>
                </c:pt>
                <c:pt idx="29">
                  <c:v>160.75</c:v>
                </c:pt>
                <c:pt idx="30">
                  <c:v>189.95000000000007</c:v>
                </c:pt>
                <c:pt idx="31">
                  <c:v>179.5</c:v>
                </c:pt>
                <c:pt idx="32">
                  <c:v>175</c:v>
                </c:pt>
                <c:pt idx="33">
                  <c:v>219</c:v>
                </c:pt>
                <c:pt idx="34">
                  <c:v>226</c:v>
                </c:pt>
                <c:pt idx="35">
                  <c:v>244.5</c:v>
                </c:pt>
                <c:pt idx="36">
                  <c:v>243</c:v>
                </c:pt>
                <c:pt idx="37">
                  <c:v>245</c:v>
                </c:pt>
                <c:pt idx="38">
                  <c:v>218</c:v>
                </c:pt>
                <c:pt idx="39">
                  <c:v>217</c:v>
                </c:pt>
                <c:pt idx="40">
                  <c:v>232.5</c:v>
                </c:pt>
                <c:pt idx="41">
                  <c:v>269</c:v>
                </c:pt>
                <c:pt idx="42">
                  <c:v>269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'201410 소결별 비교'!$E$2</c:f>
              <c:strCache>
                <c:ptCount val="1"/>
                <c:pt idx="0">
                  <c:v>4소결 (Glass)</c:v>
                </c:pt>
              </c:strCache>
            </c:strRef>
          </c:tx>
          <c:spPr>
            <a:ln>
              <a:solidFill>
                <a:srgbClr val="FFCC00"/>
              </a:solidFill>
            </a:ln>
          </c:spPr>
          <c:marker>
            <c:symbol val="none"/>
          </c:marker>
          <c:cat>
            <c:numRef>
              <c:f>'201410 소결별 비교'!$A$3:$A$45</c:f>
              <c:numCache>
                <c:formatCode>yyyy"년"\ m"월";@</c:formatCode>
                <c:ptCount val="43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</c:numCache>
            </c:numRef>
          </c:cat>
          <c:val>
            <c:numRef>
              <c:f>'201410 소결별 비교'!$E$3:$E$45</c:f>
              <c:numCache>
                <c:formatCode>General</c:formatCode>
                <c:ptCount val="43"/>
                <c:pt idx="0">
                  <c:v>251</c:v>
                </c:pt>
                <c:pt idx="1">
                  <c:v>248.5</c:v>
                </c:pt>
                <c:pt idx="2">
                  <c:v>244.5</c:v>
                </c:pt>
                <c:pt idx="3">
                  <c:v>228</c:v>
                </c:pt>
                <c:pt idx="4">
                  <c:v>250.5</c:v>
                </c:pt>
                <c:pt idx="5">
                  <c:v>246.5</c:v>
                </c:pt>
                <c:pt idx="6">
                  <c:v>278.5</c:v>
                </c:pt>
                <c:pt idx="7">
                  <c:v>247.5</c:v>
                </c:pt>
                <c:pt idx="8">
                  <c:v>253.5</c:v>
                </c:pt>
                <c:pt idx="9">
                  <c:v>257.25</c:v>
                </c:pt>
                <c:pt idx="10">
                  <c:v>246.1</c:v>
                </c:pt>
                <c:pt idx="11">
                  <c:v>265.10000000000002</c:v>
                </c:pt>
                <c:pt idx="12">
                  <c:v>227.60000000000002</c:v>
                </c:pt>
                <c:pt idx="13">
                  <c:v>170.8</c:v>
                </c:pt>
                <c:pt idx="14">
                  <c:v>177</c:v>
                </c:pt>
                <c:pt idx="15">
                  <c:v>165.5</c:v>
                </c:pt>
                <c:pt idx="16">
                  <c:v>179.5</c:v>
                </c:pt>
                <c:pt idx="17">
                  <c:v>186.3</c:v>
                </c:pt>
                <c:pt idx="18">
                  <c:v>207.95000000000007</c:v>
                </c:pt>
                <c:pt idx="19">
                  <c:v>191.10000000000002</c:v>
                </c:pt>
                <c:pt idx="20">
                  <c:v>204</c:v>
                </c:pt>
                <c:pt idx="21">
                  <c:v>219.64999999999998</c:v>
                </c:pt>
                <c:pt idx="22">
                  <c:v>173.5</c:v>
                </c:pt>
                <c:pt idx="23">
                  <c:v>206.55</c:v>
                </c:pt>
                <c:pt idx="24">
                  <c:v>220.15</c:v>
                </c:pt>
                <c:pt idx="25">
                  <c:v>205.7</c:v>
                </c:pt>
                <c:pt idx="26">
                  <c:v>226.25</c:v>
                </c:pt>
                <c:pt idx="27">
                  <c:v>229.4</c:v>
                </c:pt>
                <c:pt idx="28">
                  <c:v>182.55</c:v>
                </c:pt>
                <c:pt idx="29">
                  <c:v>228.7</c:v>
                </c:pt>
                <c:pt idx="30">
                  <c:v>211.45000000000007</c:v>
                </c:pt>
                <c:pt idx="31">
                  <c:v>226</c:v>
                </c:pt>
                <c:pt idx="32">
                  <c:v>211.5</c:v>
                </c:pt>
                <c:pt idx="33">
                  <c:v>202.5</c:v>
                </c:pt>
                <c:pt idx="34">
                  <c:v>213.5</c:v>
                </c:pt>
                <c:pt idx="35">
                  <c:v>209.5</c:v>
                </c:pt>
                <c:pt idx="36">
                  <c:v>205.5</c:v>
                </c:pt>
                <c:pt idx="37">
                  <c:v>203</c:v>
                </c:pt>
                <c:pt idx="38">
                  <c:v>184.5</c:v>
                </c:pt>
                <c:pt idx="39">
                  <c:v>187.5</c:v>
                </c:pt>
                <c:pt idx="40">
                  <c:v>210.5</c:v>
                </c:pt>
                <c:pt idx="41">
                  <c:v>224.5</c:v>
                </c:pt>
                <c:pt idx="42">
                  <c:v>237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50799120"/>
        <c:axId val="-1850807280"/>
      </c:lineChart>
      <c:dateAx>
        <c:axId val="-1850799120"/>
        <c:scaling>
          <c:orientation val="minMax"/>
        </c:scaling>
        <c:delete val="0"/>
        <c:axPos val="b"/>
        <c:numFmt formatCode="yyyy&quot;년&quot;\ m&quot;월&quot;;@" sourceLinked="1"/>
        <c:majorTickMark val="out"/>
        <c:minorTickMark val="none"/>
        <c:tickLblPos val="nextTo"/>
        <c:crossAx val="-1850807280"/>
        <c:crosses val="autoZero"/>
        <c:auto val="1"/>
        <c:lblOffset val="100"/>
        <c:baseTimeUnit val="months"/>
      </c:dateAx>
      <c:valAx>
        <c:axId val="-1850807280"/>
        <c:scaling>
          <c:orientation val="minMax"/>
          <c:max val="3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ko-KR"/>
          </a:p>
        </c:txPr>
        <c:crossAx val="-185079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013099065942099"/>
          <c:y val="0.56493487864106484"/>
          <c:w val="0.24190808507127926"/>
          <c:h val="0.24388187325640898"/>
        </c:manualLayout>
      </c:layout>
      <c:overlay val="0"/>
      <c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c:spPr>
      <c:txPr>
        <a:bodyPr/>
        <a:lstStyle/>
        <a:p>
          <a:pPr>
            <a:defRPr sz="1400" b="1" i="0" baseline="0">
              <a:latin typeface="맑은 고딕" pitchFamily="50" charset="-127"/>
            </a:defRPr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0.33261</cdr:x>
      <cdr:y>0.30853</cdr:y>
    </cdr:from>
    <cdr:to>
      <cdr:x>0.34914</cdr:x>
      <cdr:y>0.33792</cdr:y>
    </cdr:to>
    <cdr:sp macro="" textlink="">
      <cdr:nvSpPr>
        <cdr:cNvPr id="4" name="타원 3"/>
        <cdr:cNvSpPr/>
      </cdr:nvSpPr>
      <cdr:spPr bwMode="auto">
        <a:xfrm xmlns:a="http://schemas.openxmlformats.org/drawingml/2006/main">
          <a:off x="2898000" y="1512168"/>
          <a:ext cx="144016" cy="14401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5">
            <a:lumMod val="60000"/>
            <a:lumOff val="40000"/>
          </a:schemeClr>
        </a:solidFill>
        <a:ln xmlns:a="http://schemas.openxmlformats.org/drawingml/2006/main"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ko-KR"/>
        </a:p>
      </cdr:txBody>
    </cdr:sp>
  </cdr:relSizeAnchor>
  <cdr:relSizeAnchor xmlns:cdr="http://schemas.openxmlformats.org/drawingml/2006/chartDrawing">
    <cdr:from>
      <cdr:x>0.25714</cdr:x>
      <cdr:y>0.33999</cdr:y>
    </cdr:from>
    <cdr:to>
      <cdr:x>0.33543</cdr:x>
      <cdr:y>0.53457</cdr:y>
    </cdr:to>
    <cdr:sp macro="" textlink="">
      <cdr:nvSpPr>
        <cdr:cNvPr id="6" name="직선 연결선 5"/>
        <cdr:cNvSpPr/>
      </cdr:nvSpPr>
      <cdr:spPr bwMode="auto">
        <a:xfrm xmlns:a="http://schemas.openxmlformats.org/drawingml/2006/main" flipV="1">
          <a:off x="3096544" y="2062058"/>
          <a:ext cx="942784" cy="1180118"/>
        </a:xfrm>
        <a:prstGeom xmlns:a="http://schemas.openxmlformats.org/drawingml/2006/main" prst="line">
          <a:avLst/>
        </a:prstGeom>
        <a:solidFill xmlns:a="http://schemas.openxmlformats.org/drawingml/2006/main">
          <a:srgbClr val="669900"/>
        </a:solidFill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ko-KR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emf"/><Relationship Id="rId7" Type="http://schemas.microsoft.com/office/2007/relationships/hdphoto" Target="../media/hdphoto1.wdp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21191"/>
            <a:ext cx="112268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000" y="5202944"/>
            <a:ext cx="99060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415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구름 PPT에 대한 이미지 검색결과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4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구름 PPT에 대한 이미지 검색결과"/>
          <p:cNvSpPr>
            <a:spLocks noChangeAspect="1" noChangeArrowheads="1"/>
          </p:cNvSpPr>
          <p:nvPr userDrawn="1"/>
        </p:nvSpPr>
        <p:spPr bwMode="auto">
          <a:xfrm>
            <a:off x="155575" y="-2232025"/>
            <a:ext cx="62103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4" descr="구름 PPT에 대한 이미지 검색결과"/>
          <p:cNvSpPr>
            <a:spLocks noChangeAspect="1" noChangeArrowheads="1"/>
          </p:cNvSpPr>
          <p:nvPr userDrawn="1"/>
        </p:nvSpPr>
        <p:spPr bwMode="auto">
          <a:xfrm>
            <a:off x="-107661" y="210993"/>
            <a:ext cx="62103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4" name="Picture 6" descr="구름 PPT에 대한 이미지 검색결과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" y="0"/>
            <a:ext cx="13202515" cy="99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3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구름 PPT에 대한 이미지 검색결과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00873" y="668987"/>
            <a:ext cx="1423895" cy="7029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564" y="9339176"/>
            <a:ext cx="1511945" cy="4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3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77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90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85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75004"/>
            <a:ext cx="13208000" cy="3631001"/>
          </a:xfrm>
          <a:prstGeom prst="rect">
            <a:avLst/>
          </a:prstGeom>
          <a:gradFill>
            <a:gsLst>
              <a:gs pos="49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32" y="2581548"/>
            <a:ext cx="941336" cy="56198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00" y="2676252"/>
            <a:ext cx="954294" cy="56141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38" y="5306138"/>
            <a:ext cx="954137" cy="28995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02" y="5306139"/>
            <a:ext cx="980041" cy="28995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직사각형 14"/>
          <p:cNvSpPr/>
          <p:nvPr userDrawn="1"/>
        </p:nvSpPr>
        <p:spPr>
          <a:xfrm>
            <a:off x="0" y="2488613"/>
            <a:ext cx="13208000" cy="571278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3244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25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30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3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664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8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86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59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96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rot="10800000">
            <a:off x="0" y="6263869"/>
            <a:ext cx="13208000" cy="3631001"/>
          </a:xfrm>
          <a:prstGeom prst="rect">
            <a:avLst/>
          </a:prstGeom>
          <a:gradFill>
            <a:gsLst>
              <a:gs pos="30000">
                <a:schemeClr val="bg1"/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직사각형 7"/>
          <p:cNvSpPr/>
          <p:nvPr userDrawn="1"/>
        </p:nvSpPr>
        <p:spPr>
          <a:xfrm>
            <a:off x="0" y="4"/>
            <a:ext cx="13208000" cy="3631001"/>
          </a:xfrm>
          <a:prstGeom prst="rect">
            <a:avLst/>
          </a:prstGeom>
          <a:gradFill>
            <a:gsLst>
              <a:gs pos="14000">
                <a:schemeClr val="bg1"/>
              </a:gs>
              <a:gs pos="6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0859" y="250953"/>
            <a:ext cx="2847275" cy="7906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203" y="9377053"/>
            <a:ext cx="2479171" cy="3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2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72" y="2469624"/>
            <a:ext cx="11391900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172" y="6629226"/>
            <a:ext cx="11391900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/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0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0" y="2637014"/>
            <a:ext cx="561340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2637014"/>
            <a:ext cx="561340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981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527405"/>
            <a:ext cx="11391900" cy="1914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2" y="2428347"/>
            <a:ext cx="5587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772" y="3618442"/>
            <a:ext cx="5587602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6551" y="2428347"/>
            <a:ext cx="5615120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551" y="3618442"/>
            <a:ext cx="5615120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03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898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43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120" y="1426283"/>
            <a:ext cx="6686550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1265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구름 PPT에 대한 이미지 검색결과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9772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9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5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C743F-146A-470E-86EA-74F0D70BC2A6}" type="datetimeFigureOut">
              <a:rPr lang="ko-KR" altLang="en-US" smtClean="0"/>
              <a:t>2018-12-11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7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7EDB2-6C4D-4354-B849-5F089AE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2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</p:sldLayoutIdLst>
  <p:txStyles>
    <p:titleStyle>
      <a:lvl1pPr algn="l" defTabSz="1320759" rtl="0" eaLnBrk="1" latinLnBrk="1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1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1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1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14" y="1954441"/>
            <a:ext cx="387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CLLEX</a:t>
            </a:r>
            <a:r>
              <a:rPr lang="en-US" altLang="ko-KR" b="1" baseline="30000" dirty="0">
                <a:solidFill>
                  <a:schemeClr val="accent5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®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Pleated Filter Elements</a:t>
            </a:r>
            <a:endParaRPr lang="ko-KR" altLang="en-US" b="1" baseline="30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2410" y="2470259"/>
            <a:ext cx="6538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Longer Life  </a:t>
            </a:r>
            <a:r>
              <a:rPr lang="en-US" altLang="ko-KR" sz="3000" b="1" dirty="0">
                <a:solidFill>
                  <a:schemeClr val="accent5">
                    <a:lumMod val="75000"/>
                  </a:schemeClr>
                </a:solidFill>
              </a:rPr>
              <a:t>High Efficiency  </a:t>
            </a:r>
            <a:r>
              <a:rPr lang="en-US" altLang="ko-KR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Cost Saving</a:t>
            </a:r>
            <a:endParaRPr lang="ko-KR" altLang="en-US" sz="2800" b="1" baseline="30000" dirty="0">
              <a:solidFill>
                <a:schemeClr val="accent5">
                  <a:lumMod val="60000"/>
                  <a:lumOff val="40000"/>
                </a:schemeClr>
              </a:solidFill>
              <a:latin typeface="Segoe UI Symbol" panose="020B0502040204020203" pitchFamily="34" charset="0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rcRect b="22600"/>
          <a:stretch/>
        </p:blipFill>
        <p:spPr>
          <a:xfrm>
            <a:off x="1751076" y="5161390"/>
            <a:ext cx="2329935" cy="89026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51076" y="5967884"/>
            <a:ext cx="4117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 &amp; Clear Environment of Excellence</a:t>
            </a:r>
          </a:p>
          <a:p>
            <a:endParaRPr lang="en-US" altLang="ko-KR" sz="1600" dirty="0" smtClean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ko-KR" sz="16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600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</a:t>
            </a:r>
            <a:r>
              <a:rPr lang="en-US" altLang="ko-KR" sz="16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altLang="ko-KR" sz="1600" dirty="0" err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dustcollector</a:t>
            </a:r>
            <a:endParaRPr lang="en-US" altLang="ko-KR" sz="16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600" dirty="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Pleated </a:t>
            </a:r>
            <a:r>
              <a:rPr lang="en-US" altLang="ko-KR" sz="1600" dirty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bag</a:t>
            </a:r>
            <a:endParaRPr lang="ko-KR" altLang="en-US" sz="16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39" y="2612602"/>
            <a:ext cx="4426870" cy="628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940" y="1728030"/>
            <a:ext cx="4750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적용사례 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P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400" dirty="0" err="1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소결</a:t>
            </a: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탈황설비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223908"/>
              </p:ext>
            </p:extLst>
          </p:nvPr>
        </p:nvGraphicFramePr>
        <p:xfrm>
          <a:off x="197839" y="3378536"/>
          <a:ext cx="6797881" cy="4542753"/>
        </p:xfrm>
        <a:graphic>
          <a:graphicData uri="http://schemas.openxmlformats.org/drawingml/2006/table">
            <a:tbl>
              <a:tblPr/>
              <a:tblGrid>
                <a:gridCol w="1268937"/>
                <a:gridCol w="2904690"/>
                <a:gridCol w="2624254"/>
              </a:tblGrid>
              <a:tr h="49442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구</a:t>
                      </a:r>
                      <a:r>
                        <a:rPr lang="en-US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 </a:t>
                      </a: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분</a:t>
                      </a:r>
                    </a:p>
                  </a:txBody>
                  <a:tcPr marL="57494" marR="57494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기존 </a:t>
                      </a:r>
                      <a:r>
                        <a:rPr lang="ko-KR" sz="1400" kern="100" dirty="0" err="1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필터백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 dirty="0" err="1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주름필터백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9442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적용</a:t>
                      </a: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</a:t>
                      </a: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현장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제철소 </a:t>
                      </a:r>
                      <a:r>
                        <a:rPr lang="ko-KR" altLang="en-US" sz="1400" kern="100" dirty="0" err="1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소결공장</a:t>
                      </a: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탈황설비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9442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필터소재</a:t>
                      </a:r>
                    </a:p>
                  </a:txBody>
                  <a:tcPr marL="57494" marR="57494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Glass fiber </a:t>
                      </a:r>
                      <a:r>
                        <a:rPr lang="ko-KR" altLang="en-US" sz="1400" kern="100" dirty="0" err="1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멤브레인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PPS </a:t>
                      </a: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복합소재</a:t>
                      </a: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24">
                <a:tc row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필터수량</a:t>
                      </a: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(EA)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총 </a:t>
                      </a: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11,520 EA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6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24">
                <a:tc v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6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5,760EA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5,760EA</a:t>
                      </a:r>
                      <a:endParaRPr lang="ko-KR" altLang="ko-KR" sz="1400" kern="100" dirty="0" smtClean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671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필터크기</a:t>
                      </a:r>
                    </a:p>
                  </a:txBody>
                  <a:tcPr marL="57494" marR="57494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ф</a:t>
                      </a:r>
                      <a:r>
                        <a:rPr lang="en-US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162mm X </a:t>
                      </a:r>
                      <a:r>
                        <a:rPr 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5,300mmL,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                       6,300mmL (2</a:t>
                      </a: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종</a:t>
                      </a: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)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ф</a:t>
                      </a:r>
                      <a:r>
                        <a:rPr lang="en-US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162mm X 2,000mmL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24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400" kern="100" dirty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여과면적</a:t>
                      </a:r>
                    </a:p>
                  </a:txBody>
                  <a:tcPr marL="57494" marR="57494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2.87m2 (2</a:t>
                      </a: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종 평균</a:t>
                      </a: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)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4.4m2 (53% </a:t>
                      </a: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증가</a:t>
                      </a:r>
                      <a:r>
                        <a:rPr lang="en-US" altLang="ko-KR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)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53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en-US" sz="1400" kern="100" dirty="0" smtClean="0"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비   고</a:t>
                      </a:r>
                      <a:endParaRPr lang="ko-KR" sz="14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400" kern="100" dirty="0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   기존</a:t>
                      </a:r>
                      <a:r>
                        <a:rPr lang="en-US" altLang="ko-KR" sz="1400" kern="100" dirty="0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</a:t>
                      </a:r>
                      <a:r>
                        <a:rPr lang="ko-KR" altLang="en-US" sz="1400" kern="100" dirty="0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원통필터백과 </a:t>
                      </a:r>
                      <a:r>
                        <a:rPr lang="ko-KR" altLang="en-US" sz="1400" kern="100" dirty="0" err="1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주름필터백을</a:t>
                      </a:r>
                      <a:r>
                        <a:rPr lang="ko-KR" altLang="en-US" sz="1400" kern="100" dirty="0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</a:t>
                      </a:r>
                      <a:r>
                        <a:rPr lang="en-US" altLang="ko-KR" sz="1400" kern="100" dirty="0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A, B Train</a:t>
                      </a:r>
                      <a:r>
                        <a:rPr lang="ko-KR" altLang="en-US" sz="1400" kern="100" dirty="0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별로</a:t>
                      </a:r>
                      <a:endParaRPr lang="en-US" altLang="ko-KR" sz="1400" kern="100" dirty="0" smtClean="0">
                        <a:solidFill>
                          <a:srgbClr val="3333FF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400" kern="100" dirty="0" smtClean="0">
                          <a:solidFill>
                            <a:srgbClr val="3333FF"/>
                          </a:solidFill>
                          <a:latin typeface="HY헤드라인M" pitchFamily="18" charset="-127"/>
                          <a:ea typeface="HY헤드라인M" pitchFamily="18" charset="-127"/>
                          <a:cs typeface="Times New Roman"/>
                        </a:rPr>
                        <a:t>     각각 장착하여 성능 비교</a:t>
                      </a:r>
                      <a:endParaRPr lang="ko-KR" sz="1400" kern="100" dirty="0">
                        <a:solidFill>
                          <a:srgbClr val="3333FF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1600" kern="100" dirty="0">
                        <a:latin typeface="HY헤드라인M" pitchFamily="18" charset="-127"/>
                        <a:ea typeface="HY헤드라인M" pitchFamily="18" charset="-127"/>
                        <a:cs typeface="Times New Roman"/>
                      </a:endParaRPr>
                    </a:p>
                  </a:txBody>
                  <a:tcPr marL="57494" marR="57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그룹 7"/>
          <p:cNvGrpSpPr/>
          <p:nvPr/>
        </p:nvGrpSpPr>
        <p:grpSpPr>
          <a:xfrm>
            <a:off x="7208196" y="2824059"/>
            <a:ext cx="5836596" cy="5136141"/>
            <a:chOff x="477294" y="4484411"/>
            <a:chExt cx="5896877" cy="2794543"/>
          </a:xfrm>
        </p:grpSpPr>
        <p:pic>
          <p:nvPicPr>
            <p:cNvPr id="10" name="_x72647856" descr="EMB0000127831f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7294" y="4521763"/>
              <a:ext cx="5896877" cy="2757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타원 10"/>
            <p:cNvSpPr/>
            <p:nvPr/>
          </p:nvSpPr>
          <p:spPr>
            <a:xfrm>
              <a:off x="3425730" y="4484411"/>
              <a:ext cx="1175486" cy="187869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69078" y="4867992"/>
              <a:ext cx="934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A-Train</a:t>
              </a:r>
              <a:endParaRPr lang="ko-KR" altLang="en-US" sz="1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69078" y="5620657"/>
              <a:ext cx="934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B-Train</a:t>
              </a:r>
              <a:endParaRPr lang="ko-KR" altLang="en-US" sz="1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217306" y="2852331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적용시기 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: 2011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월</a:t>
            </a:r>
            <a:endParaRPr lang="ko-KR" altLang="en-US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61225" y="8149970"/>
            <a:ext cx="397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ko-KR" altLang="en-US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기존백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대비 </a:t>
            </a:r>
            <a:r>
              <a:rPr lang="en-US" altLang="ko-KR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12~15% 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전력비 절감</a:t>
            </a:r>
            <a:endParaRPr lang="ko-KR" altLang="en-US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277195" y="2949547"/>
            <a:ext cx="2557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sz="1400" dirty="0" err="1" smtClean="0">
                <a:latin typeface="HY헤드라인M" pitchFamily="18" charset="-127"/>
                <a:ea typeface="HY헤드라인M" pitchFamily="18" charset="-127"/>
              </a:rPr>
              <a:t>설계풍량</a:t>
            </a:r>
            <a:r>
              <a:rPr lang="ko-KR" altLang="en-US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: 22,500 m</a:t>
            </a:r>
            <a:r>
              <a:rPr lang="en-US" altLang="ko-KR" sz="1400" baseline="30000" dirty="0" smtClean="0"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en-US" altLang="ko-KR" sz="1400" dirty="0" smtClean="0">
                <a:latin typeface="HY헤드라인M" pitchFamily="18" charset="-127"/>
                <a:ea typeface="HY헤드라인M" pitchFamily="18" charset="-127"/>
              </a:rPr>
              <a:t>/min</a:t>
            </a:r>
            <a:endParaRPr lang="ko-KR" altLang="en-US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1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24856"/>
              </p:ext>
            </p:extLst>
          </p:nvPr>
        </p:nvGraphicFramePr>
        <p:xfrm>
          <a:off x="1013993" y="2660441"/>
          <a:ext cx="11321076" cy="6101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869977" y="2372409"/>
            <a:ext cx="8640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0" lang="en-US" altLang="ko-KR" sz="1400" b="1" dirty="0" err="1" smtClean="0">
                <a:latin typeface="맑은 고딕" pitchFamily="50" charset="-127"/>
                <a:ea typeface="맑은 고딕" pitchFamily="50" charset="-127"/>
              </a:rPr>
              <a:t>mmAq</a:t>
            </a:r>
            <a:endParaRPr kumimoji="0"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524735" y="3050758"/>
            <a:ext cx="4814596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0" lang="en-US" altLang="ko-KR" sz="1600" b="1" dirty="0" smtClean="0">
                <a:latin typeface="맑은 고딕" pitchFamily="50" charset="-127"/>
                <a:ea typeface="맑은 고딕" pitchFamily="50" charset="-127"/>
              </a:rPr>
              <a:t>A Train</a:t>
            </a:r>
            <a:r>
              <a:rPr kumimoji="0" lang="ko-KR" altLang="en-US" sz="1600" b="1" dirty="0" smtClean="0">
                <a:latin typeface="맑은 고딕" pitchFamily="50" charset="-127"/>
                <a:ea typeface="맑은 고딕" pitchFamily="50" charset="-127"/>
              </a:rPr>
              <a:t>의 풍량이</a:t>
            </a:r>
            <a:r>
              <a:rPr kumimoji="0" lang="en-US" altLang="ko-KR" sz="1600" b="1" dirty="0" smtClean="0">
                <a:latin typeface="맑은 고딕" pitchFamily="50" charset="-127"/>
                <a:ea typeface="맑은 고딕" pitchFamily="50" charset="-127"/>
              </a:rPr>
              <a:t> B Train </a:t>
            </a:r>
            <a:r>
              <a:rPr kumimoji="0" lang="ko-KR" altLang="en-US" sz="1600" b="1" dirty="0" smtClean="0">
                <a:latin typeface="맑은 고딕" pitchFamily="50" charset="-127"/>
                <a:ea typeface="맑은 고딕" pitchFamily="50" charset="-127"/>
              </a:rPr>
              <a:t>보다 </a:t>
            </a:r>
            <a:r>
              <a:rPr kumimoji="0" lang="en-US" altLang="ko-KR" sz="1600" b="1" dirty="0" smtClean="0">
                <a:latin typeface="맑은 고딕" pitchFamily="50" charset="-127"/>
                <a:ea typeface="맑은 고딕" pitchFamily="50" charset="-127"/>
              </a:rPr>
              <a:t>20% </a:t>
            </a:r>
            <a:r>
              <a:rPr kumimoji="0" lang="ko-KR" altLang="en-US" sz="1600" b="1" dirty="0" smtClean="0">
                <a:latin typeface="맑은 고딕" pitchFamily="50" charset="-127"/>
                <a:ea typeface="맑은 고딕" pitchFamily="50" charset="-127"/>
              </a:rPr>
              <a:t>더 많음에도 불구하고 차압은 오히려 </a:t>
            </a:r>
            <a:r>
              <a:rPr kumimoji="0" lang="en-US" altLang="ko-KR" sz="16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40mmAq </a:t>
            </a:r>
            <a:r>
              <a:rPr kumimoji="0" lang="ko-KR" altLang="en-US" sz="16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정도 낮음</a:t>
            </a:r>
            <a:r>
              <a:rPr kumimoji="0" lang="en-US" altLang="ko-KR" sz="16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sz="16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" name="직선 화살표 연결선 4"/>
          <p:cNvCxnSpPr>
            <a:stCxn id="6" idx="0"/>
          </p:cNvCxnSpPr>
          <p:nvPr/>
        </p:nvCxnSpPr>
        <p:spPr bwMode="auto">
          <a:xfrm flipH="1" flipV="1">
            <a:off x="11411339" y="3498980"/>
            <a:ext cx="553447" cy="853649"/>
          </a:xfrm>
          <a:prstGeom prst="straightConnector1">
            <a:avLst/>
          </a:prstGeom>
          <a:solidFill>
            <a:srgbClr val="66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" name="모서리가 둥근 직사각형 5"/>
          <p:cNvSpPr/>
          <p:nvPr/>
        </p:nvSpPr>
        <p:spPr bwMode="auto">
          <a:xfrm>
            <a:off x="11712758" y="4352629"/>
            <a:ext cx="504056" cy="132971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940" y="1728030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적용사례 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P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 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400" dirty="0" err="1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소결</a:t>
            </a: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탈황설비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6227" y="4630272"/>
            <a:ext cx="5926623" cy="1043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850" y="1753881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적용사례 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P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 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dirty="0" err="1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소결</a:t>
            </a: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탈황설비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4318" y="17224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2012</a:t>
            </a:r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장착 </a:t>
            </a:r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완료 및 가동</a:t>
            </a:r>
            <a:endParaRPr lang="en-US" altLang="ko-KR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 (</a:t>
            </a:r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장착 후 차압이 </a:t>
            </a:r>
            <a:r>
              <a:rPr lang="en-US" altLang="ko-KR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100mmAq </a:t>
            </a:r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이상 강하</a:t>
            </a:r>
            <a:r>
              <a:rPr lang="en-US" altLang="ko-KR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 bwMode="auto">
          <a:xfrm>
            <a:off x="894944" y="7783234"/>
            <a:ext cx="3319676" cy="830472"/>
          </a:xfrm>
          <a:prstGeom prst="roundRect">
            <a:avLst>
              <a:gd name="adj" fmla="val 2283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600" b="1" dirty="0" err="1">
                <a:solidFill>
                  <a:srgbClr val="000000"/>
                </a:solidFill>
                <a:latin typeface="+mn-ea"/>
              </a:rPr>
              <a:t>미반응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 흡수제의 </a:t>
            </a:r>
            <a:r>
              <a:rPr lang="en-US" altLang="ko-KR" sz="1600" b="1" dirty="0">
                <a:solidFill>
                  <a:srgbClr val="000000"/>
                </a:solidFill>
                <a:latin typeface="+mn-ea"/>
              </a:rPr>
              <a:t>2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차 반응공간</a:t>
            </a:r>
            <a:endParaRPr lang="en-US" altLang="ko-KR" sz="1600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및 여과면적 확보</a:t>
            </a:r>
          </a:p>
        </p:txBody>
      </p:sp>
      <p:sp>
        <p:nvSpPr>
          <p:cNvPr id="32" name="모서리가 둥근 직사각형 31"/>
          <p:cNvSpPr/>
          <p:nvPr/>
        </p:nvSpPr>
        <p:spPr bwMode="auto">
          <a:xfrm>
            <a:off x="5021557" y="7734502"/>
            <a:ext cx="3901249" cy="8381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1600" b="1" dirty="0">
                <a:solidFill>
                  <a:srgbClr val="000000"/>
                </a:solidFill>
                <a:latin typeface="+mn-ea"/>
              </a:rPr>
              <a:t>Filter 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표면 </a:t>
            </a:r>
            <a:r>
              <a:rPr lang="ko-KR" altLang="en-US" sz="1600" b="1" dirty="0" err="1">
                <a:solidFill>
                  <a:srgbClr val="000000"/>
                </a:solidFill>
                <a:latin typeface="+mn-ea"/>
              </a:rPr>
              <a:t>미반응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 흡수제 </a:t>
            </a:r>
            <a:r>
              <a:rPr lang="ko-KR" altLang="en-US" sz="1600" b="1" dirty="0" err="1">
                <a:solidFill>
                  <a:srgbClr val="000000"/>
                </a:solidFill>
                <a:latin typeface="+mn-ea"/>
              </a:rPr>
              <a:t>부착량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  증가</a:t>
            </a:r>
            <a:r>
              <a:rPr lang="en-US" altLang="ko-KR" sz="1600" b="1" dirty="0">
                <a:solidFill>
                  <a:srgbClr val="000000"/>
                </a:solidFill>
                <a:latin typeface="+mn-ea"/>
              </a:rPr>
              <a:t>,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ko-KR" sz="16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느린 상승속도로 </a:t>
            </a:r>
            <a:r>
              <a:rPr lang="en-US" altLang="ko-KR" sz="1600" b="1" dirty="0">
                <a:solidFill>
                  <a:srgbClr val="000000"/>
                </a:solidFill>
                <a:latin typeface="+mn-ea"/>
              </a:rPr>
              <a:t>2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차 </a:t>
            </a:r>
            <a:r>
              <a:rPr lang="ko-KR" altLang="en-US" sz="1600" b="1" dirty="0" err="1">
                <a:solidFill>
                  <a:srgbClr val="000000"/>
                </a:solidFill>
                <a:latin typeface="+mn-ea"/>
              </a:rPr>
              <a:t>반응율</a:t>
            </a:r>
            <a:r>
              <a:rPr lang="ko-KR" altLang="en-US" sz="1600" b="1" dirty="0">
                <a:solidFill>
                  <a:srgbClr val="000000"/>
                </a:solidFill>
                <a:latin typeface="+mn-ea"/>
              </a:rPr>
              <a:t> 증대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33" name="줄무늬가 있는 오른쪽 화살표 32"/>
          <p:cNvSpPr/>
          <p:nvPr/>
        </p:nvSpPr>
        <p:spPr bwMode="auto">
          <a:xfrm>
            <a:off x="9258228" y="7772904"/>
            <a:ext cx="326330" cy="712141"/>
          </a:xfrm>
          <a:prstGeom prst="stripedRightArrow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5" name="모서리가 둥근 직사각형 34"/>
          <p:cNvSpPr/>
          <p:nvPr/>
        </p:nvSpPr>
        <p:spPr bwMode="auto">
          <a:xfrm>
            <a:off x="9905747" y="7695665"/>
            <a:ext cx="1775009" cy="797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200"/>
              </a:lnSpc>
              <a:defRPr/>
            </a:pP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De-</a:t>
            </a:r>
            <a:r>
              <a:rPr lang="en-US" altLang="ko-KR" b="1" dirty="0" err="1">
                <a:solidFill>
                  <a:srgbClr val="FF0000"/>
                </a:solidFill>
                <a:latin typeface="+mn-ea"/>
              </a:rPr>
              <a:t>SOx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 </a:t>
            </a:r>
          </a:p>
          <a:p>
            <a:pPr algn="ctr">
              <a:lnSpc>
                <a:spcPts val="2200"/>
              </a:lnSpc>
              <a:defRPr/>
            </a:pP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효율 증가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7089757" y="2858830"/>
            <a:ext cx="5631980" cy="4455259"/>
            <a:chOff x="938588" y="3668564"/>
            <a:chExt cx="5550046" cy="3280798"/>
          </a:xfrm>
        </p:grpSpPr>
        <p:grpSp>
          <p:nvGrpSpPr>
            <p:cNvPr id="2" name="그룹 1"/>
            <p:cNvGrpSpPr/>
            <p:nvPr/>
          </p:nvGrpSpPr>
          <p:grpSpPr>
            <a:xfrm>
              <a:off x="938588" y="3668564"/>
              <a:ext cx="5550046" cy="3280798"/>
              <a:chOff x="1015155" y="2137010"/>
              <a:chExt cx="8139214" cy="3159165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81860" y="2137010"/>
                <a:ext cx="4674196" cy="3155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AutoShape 16"/>
              <p:cNvSpPr>
                <a:spLocks noChangeArrowheads="1"/>
              </p:cNvSpPr>
              <p:nvPr/>
            </p:nvSpPr>
            <p:spPr bwMode="auto">
              <a:xfrm rot="16530688">
                <a:off x="3554921" y="4185586"/>
                <a:ext cx="682100" cy="55472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2912 h 21600"/>
                  <a:gd name="T14" fmla="*/ 18227 w 21600"/>
                  <a:gd name="T15" fmla="*/ 92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0018"/>
                  </a:gs>
                  <a:gs pos="100000">
                    <a:srgbClr val="99003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C001F"/>
                </a:prst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 rot="16530688">
                <a:off x="4756814" y="4220457"/>
                <a:ext cx="682100" cy="48197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2912 h 21600"/>
                  <a:gd name="T14" fmla="*/ 18227 w 21600"/>
                  <a:gd name="T15" fmla="*/ 92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0018"/>
                  </a:gs>
                  <a:gs pos="100000">
                    <a:srgbClr val="99003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C001F"/>
                </a:prst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9" name="AutoShape 18"/>
              <p:cNvSpPr>
                <a:spLocks noChangeArrowheads="1"/>
              </p:cNvSpPr>
              <p:nvPr/>
            </p:nvSpPr>
            <p:spPr bwMode="auto">
              <a:xfrm rot="16530688">
                <a:off x="5890504" y="4117995"/>
                <a:ext cx="682100" cy="550173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2912 h 21600"/>
                  <a:gd name="T14" fmla="*/ 18227 w 21600"/>
                  <a:gd name="T15" fmla="*/ 92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70018"/>
                  </a:gs>
                  <a:gs pos="100000">
                    <a:srgbClr val="99003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C001F"/>
                </a:prst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4955396" y="3401693"/>
                <a:ext cx="2062769" cy="625725"/>
              </a:xfrm>
              <a:prstGeom prst="ellips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>
                <a:prstShdw prst="shdw17" dist="17961" dir="2700000">
                  <a:srgbClr val="000099"/>
                </a:prst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" name="Line 31"/>
              <p:cNvSpPr>
                <a:spLocks noChangeShapeType="1"/>
              </p:cNvSpPr>
              <p:nvPr/>
            </p:nvSpPr>
            <p:spPr bwMode="auto">
              <a:xfrm flipH="1" flipV="1">
                <a:off x="6902761" y="3098744"/>
                <a:ext cx="11353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stealth" w="med" len="med"/>
              </a:ln>
              <a:effectLst>
                <a:prstShdw prst="shdw17" dist="17961" dir="2700000">
                  <a:srgbClr val="000099"/>
                </a:prstShdw>
              </a:effec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4" name="Line 34"/>
              <p:cNvSpPr>
                <a:spLocks noChangeShapeType="1"/>
              </p:cNvSpPr>
              <p:nvPr/>
            </p:nvSpPr>
            <p:spPr bwMode="auto">
              <a:xfrm flipH="1" flipV="1">
                <a:off x="1015155" y="3282107"/>
                <a:ext cx="1005963" cy="0"/>
              </a:xfrm>
              <a:prstGeom prst="line">
                <a:avLst/>
              </a:prstGeom>
              <a:noFill/>
              <a:ln w="25400">
                <a:solidFill>
                  <a:srgbClr val="CC0000"/>
                </a:solidFill>
                <a:round/>
                <a:headEnd type="stealth" w="med" len="med"/>
                <a:tailEnd/>
              </a:ln>
              <a:effectLst>
                <a:prstShdw prst="shdw17" dist="17961" dir="2700000">
                  <a:srgbClr val="7A0000"/>
                </a:prstShdw>
              </a:effec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5" name="Line 35"/>
              <p:cNvSpPr>
                <a:spLocks noChangeShapeType="1"/>
              </p:cNvSpPr>
              <p:nvPr/>
            </p:nvSpPr>
            <p:spPr bwMode="auto">
              <a:xfrm flipH="1">
                <a:off x="2312140" y="4120392"/>
                <a:ext cx="481970" cy="683603"/>
              </a:xfrm>
              <a:prstGeom prst="line">
                <a:avLst/>
              </a:prstGeom>
              <a:noFill/>
              <a:ln w="15875">
                <a:solidFill>
                  <a:srgbClr val="CC0000"/>
                </a:solidFill>
                <a:round/>
                <a:headEnd type="arrow" w="med" len="med"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6" name="Text Box 36"/>
              <p:cNvSpPr txBox="1">
                <a:spLocks noChangeArrowheads="1"/>
              </p:cNvSpPr>
              <p:nvPr/>
            </p:nvSpPr>
            <p:spPr bwMode="auto">
              <a:xfrm>
                <a:off x="1298893" y="4864059"/>
                <a:ext cx="2006173" cy="187687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altLang="ko-KR" sz="1400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Bag abrasion zone </a:t>
                </a:r>
              </a:p>
            </p:txBody>
          </p:sp>
          <p:sp>
            <p:nvSpPr>
              <p:cNvPr id="27" name="Oval 32"/>
              <p:cNvSpPr>
                <a:spLocks noChangeArrowheads="1"/>
              </p:cNvSpPr>
              <p:nvPr/>
            </p:nvSpPr>
            <p:spPr bwMode="auto">
              <a:xfrm>
                <a:off x="2480376" y="3848454"/>
                <a:ext cx="2435614" cy="204330"/>
              </a:xfrm>
              <a:prstGeom prst="ellipse">
                <a:avLst/>
              </a:prstGeom>
              <a:noFill/>
              <a:ln w="19050">
                <a:solidFill>
                  <a:srgbClr val="660033"/>
                </a:solidFill>
                <a:round/>
                <a:headEnd/>
                <a:tailEnd/>
              </a:ln>
              <a:effectLst>
                <a:prstShdw prst="shdw17" dist="17961" dir="2700000">
                  <a:srgbClr val="3D001F"/>
                </a:prstShdw>
              </a:effec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8" name="Line 35"/>
              <p:cNvSpPr>
                <a:spLocks noChangeShapeType="1"/>
              </p:cNvSpPr>
              <p:nvPr/>
            </p:nvSpPr>
            <p:spPr bwMode="auto">
              <a:xfrm>
                <a:off x="6540630" y="3950619"/>
                <a:ext cx="765373" cy="913440"/>
              </a:xfrm>
              <a:prstGeom prst="line">
                <a:avLst/>
              </a:prstGeom>
              <a:noFill/>
              <a:ln w="15875">
                <a:solidFill>
                  <a:srgbClr val="0000CC"/>
                </a:solidFill>
                <a:round/>
                <a:headEnd type="arrow" w="med" len="med"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" name="Text Box 36"/>
              <p:cNvSpPr txBox="1">
                <a:spLocks noChangeArrowheads="1"/>
              </p:cNvSpPr>
              <p:nvPr/>
            </p:nvSpPr>
            <p:spPr bwMode="auto">
              <a:xfrm>
                <a:off x="6356120" y="4864059"/>
                <a:ext cx="2798249" cy="432116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ko-KR" sz="14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Particulate drop out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ko-KR" sz="14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&amp; unreacted adsorbent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altLang="ko-KR" sz="14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1400" baseline="300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lang="en-US" altLang="ko-KR" sz="140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 reaction zone </a:t>
                </a:r>
              </a:p>
            </p:txBody>
          </p:sp>
          <p:cxnSp>
            <p:nvCxnSpPr>
              <p:cNvPr id="36" name="직선 연결선 35"/>
              <p:cNvCxnSpPr/>
              <p:nvPr/>
            </p:nvCxnSpPr>
            <p:spPr>
              <a:xfrm>
                <a:off x="2013541" y="2848166"/>
                <a:ext cx="401655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>
              <a:xfrm>
                <a:off x="2021118" y="3969042"/>
                <a:ext cx="401656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/>
              <p:cNvCxnSpPr/>
              <p:nvPr/>
            </p:nvCxnSpPr>
            <p:spPr>
              <a:xfrm>
                <a:off x="7009231" y="3401092"/>
                <a:ext cx="247056" cy="16528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/>
              <p:cNvCxnSpPr/>
              <p:nvPr/>
            </p:nvCxnSpPr>
            <p:spPr>
              <a:xfrm>
                <a:off x="7056217" y="4053183"/>
                <a:ext cx="200070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화살표 연결선 39"/>
              <p:cNvCxnSpPr/>
              <p:nvPr/>
            </p:nvCxnSpPr>
            <p:spPr>
              <a:xfrm>
                <a:off x="2213611" y="2848166"/>
                <a:ext cx="0" cy="1102846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화살표 연결선 40"/>
              <p:cNvCxnSpPr/>
              <p:nvPr/>
            </p:nvCxnSpPr>
            <p:spPr>
              <a:xfrm>
                <a:off x="7101688" y="3417620"/>
                <a:ext cx="0" cy="635564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 Box 36"/>
              <p:cNvSpPr txBox="1">
                <a:spLocks noChangeArrowheads="1"/>
              </p:cNvSpPr>
              <p:nvPr/>
            </p:nvSpPr>
            <p:spPr bwMode="auto">
              <a:xfrm>
                <a:off x="1789220" y="3449172"/>
                <a:ext cx="844417" cy="231166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altLang="ko-KR" sz="1200" dirty="0">
                    <a:solidFill>
                      <a:schemeClr val="bg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5.3m</a:t>
                </a:r>
                <a:r>
                  <a:rPr lang="en-US" altLang="ko-KR" sz="1200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 </a:t>
                </a:r>
              </a:p>
            </p:txBody>
          </p:sp>
          <p:sp>
            <p:nvSpPr>
              <p:cNvPr id="43" name="Text Box 36"/>
              <p:cNvSpPr txBox="1">
                <a:spLocks noChangeArrowheads="1"/>
              </p:cNvSpPr>
              <p:nvPr/>
            </p:nvSpPr>
            <p:spPr bwMode="auto">
              <a:xfrm>
                <a:off x="7031966" y="3665534"/>
                <a:ext cx="1006174" cy="231166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altLang="ko-KR" sz="1200" dirty="0">
                    <a:solidFill>
                      <a:schemeClr val="bg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3.3m</a:t>
                </a:r>
                <a:r>
                  <a:rPr lang="en-US" altLang="ko-KR" sz="1200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 </a:t>
                </a:r>
              </a:p>
            </p:txBody>
          </p:sp>
        </p:grpSp>
        <p:sp>
          <p:nvSpPr>
            <p:cNvPr id="30" name="Text Box 36"/>
            <p:cNvSpPr txBox="1">
              <a:spLocks noChangeArrowheads="1"/>
            </p:cNvSpPr>
            <p:nvPr/>
          </p:nvSpPr>
          <p:spPr bwMode="auto">
            <a:xfrm>
              <a:off x="3169320" y="6450817"/>
              <a:ext cx="984206" cy="19491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altLang="ko-KR" sz="1400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Flue gas flow</a:t>
              </a:r>
            </a:p>
          </p:txBody>
        </p:sp>
      </p:grpSp>
      <p:pic>
        <p:nvPicPr>
          <p:cNvPr id="45" name="그림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575" y="2941215"/>
            <a:ext cx="576129" cy="3677537"/>
          </a:xfrm>
          <a:prstGeom prst="rect">
            <a:avLst/>
          </a:prstGeom>
        </p:spPr>
      </p:pic>
      <p:sp>
        <p:nvSpPr>
          <p:cNvPr id="47" name="줄무늬가 있는 오른쪽 화살표 46"/>
          <p:cNvSpPr/>
          <p:nvPr/>
        </p:nvSpPr>
        <p:spPr bwMode="auto">
          <a:xfrm>
            <a:off x="4505301" y="7772904"/>
            <a:ext cx="326330" cy="712141"/>
          </a:xfrm>
          <a:prstGeom prst="stripedRightArrow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6" name="직사각형 5"/>
          <p:cNvSpPr/>
          <p:nvPr/>
        </p:nvSpPr>
        <p:spPr>
          <a:xfrm>
            <a:off x="423136" y="2941215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[ 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환경부 </a:t>
            </a:r>
            <a:r>
              <a:rPr lang="ko-KR" altLang="en-US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환경산업선진화 기술개발사업과제 선정 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]</a:t>
            </a:r>
            <a:endParaRPr lang="ko-KR" altLang="en-US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56529" y="3437164"/>
            <a:ext cx="6604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Font typeface="돋움" pitchFamily="50" charset="-127"/>
              <a:buNone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○</a:t>
            </a:r>
            <a:r>
              <a:rPr lang="ko-KR" altLang="en-US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 err="1">
                <a:latin typeface="HY헤드라인M" pitchFamily="18" charset="-127"/>
                <a:ea typeface="HY헤드라인M" pitchFamily="18" charset="-127"/>
              </a:rPr>
              <a:t>과제명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돋움" pitchFamily="50" charset="-127"/>
              <a:buNone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1600" spc="-150" dirty="0" smtClean="0">
                <a:latin typeface="HY헤드라인M" pitchFamily="18" charset="-127"/>
                <a:ea typeface="HY헤드라인M" pitchFamily="18" charset="-127"/>
              </a:rPr>
              <a:t>“</a:t>
            </a:r>
            <a:r>
              <a:rPr lang="ko-KR" altLang="en-US" sz="1600" spc="-150" dirty="0" smtClean="0">
                <a:latin typeface="HY헤드라인M" pitchFamily="18" charset="-127"/>
                <a:ea typeface="HY헤드라인M" pitchFamily="18" charset="-127"/>
              </a:rPr>
              <a:t>제철공장 </a:t>
            </a:r>
            <a:r>
              <a:rPr lang="ko-KR" altLang="en-US" sz="1600" spc="-150" dirty="0" err="1">
                <a:latin typeface="HY헤드라인M" pitchFamily="18" charset="-127"/>
                <a:ea typeface="HY헤드라인M" pitchFamily="18" charset="-127"/>
              </a:rPr>
              <a:t>소결공정</a:t>
            </a:r>
            <a:r>
              <a:rPr lang="ko-KR" altLang="en-US" sz="1600" spc="-1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spc="-150" dirty="0" err="1">
                <a:latin typeface="HY헤드라인M" pitchFamily="18" charset="-127"/>
                <a:ea typeface="HY헤드라인M" pitchFamily="18" charset="-127"/>
              </a:rPr>
              <a:t>배가스</a:t>
            </a:r>
            <a:r>
              <a:rPr lang="ko-KR" altLang="en-US" sz="1600" spc="-150" dirty="0">
                <a:latin typeface="HY헤드라인M" pitchFamily="18" charset="-127"/>
                <a:ea typeface="HY헤드라인M" pitchFamily="18" charset="-127"/>
              </a:rPr>
              <a:t> 처리용 </a:t>
            </a:r>
            <a:r>
              <a:rPr lang="ko-KR" altLang="en-US" sz="1600" spc="-150" dirty="0" err="1">
                <a:latin typeface="HY헤드라인M" pitchFamily="18" charset="-127"/>
                <a:ea typeface="HY헤드라인M" pitchFamily="18" charset="-127"/>
              </a:rPr>
              <a:t>저압손</a:t>
            </a:r>
            <a:r>
              <a:rPr lang="ko-KR" altLang="en-US" sz="1600" spc="-150" dirty="0">
                <a:latin typeface="HY헤드라인M" pitchFamily="18" charset="-127"/>
                <a:ea typeface="HY헤드라인M" pitchFamily="18" charset="-127"/>
              </a:rPr>
              <a:t> 고효율 여과집진기술 개발</a:t>
            </a:r>
            <a:r>
              <a:rPr lang="en-US" altLang="ko-KR" sz="1600" spc="-150" dirty="0">
                <a:latin typeface="Arial" charset="0"/>
                <a:ea typeface="HY헤드라인M" pitchFamily="18" charset="-127"/>
              </a:rPr>
              <a:t>”</a:t>
            </a:r>
            <a:endParaRPr lang="en-US" altLang="ko-KR" sz="1600" spc="-150" dirty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과제 추진기간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: 2011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일∼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2013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31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일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○ 추진방향 </a:t>
            </a: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과제기간 동안 총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11,520EA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의 </a:t>
            </a:r>
            <a:r>
              <a:rPr lang="ko-KR" altLang="en-US" sz="1600" dirty="0" err="1">
                <a:latin typeface="HY헤드라인M" pitchFamily="18" charset="-127"/>
                <a:ea typeface="HY헤드라인M" pitchFamily="18" charset="-127"/>
              </a:rPr>
              <a:t>주름필터백을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제작한 후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, 1</a:t>
            </a:r>
            <a:r>
              <a:rPr lang="ko-KR" altLang="en-US" sz="1600" dirty="0" err="1">
                <a:latin typeface="HY헤드라인M" pitchFamily="18" charset="-127"/>
                <a:ea typeface="HY헤드라인M" pitchFamily="18" charset="-127"/>
              </a:rPr>
              <a:t>소결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장착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하여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실증시험</a:t>
            </a: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○ 목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적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  차압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감소는 물론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저가의 </a:t>
            </a:r>
            <a:r>
              <a:rPr lang="ko-KR" altLang="en-US" sz="1600" dirty="0" err="1">
                <a:latin typeface="HY헤드라인M" pitchFamily="18" charset="-127"/>
                <a:ea typeface="HY헤드라인M" pitchFamily="18" charset="-127"/>
              </a:rPr>
              <a:t>탈황제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dirty="0" err="1">
                <a:latin typeface="HY헤드라인M" pitchFamily="18" charset="-127"/>
                <a:ea typeface="HY헤드라인M" pitchFamily="18" charset="-127"/>
              </a:rPr>
              <a:t>소석회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를 사용하면서도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 목표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spcBef>
                <a:spcPts val="600"/>
              </a:spcBef>
              <a:buFont typeface="돋움" pitchFamily="50" charset="-127"/>
              <a:buNone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탈황효율을 달성하여 탈황비용을 획기적으로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줄이는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기술 개발</a:t>
            </a:r>
            <a:endParaRPr kumimoji="1"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94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647896"/>
              </p:ext>
            </p:extLst>
          </p:nvPr>
        </p:nvGraphicFramePr>
        <p:xfrm>
          <a:off x="668080" y="2837664"/>
          <a:ext cx="12042080" cy="606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416560" y="2549632"/>
            <a:ext cx="8640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0" lang="en-US" altLang="ko-KR" sz="1400" b="1" dirty="0" err="1" smtClean="0">
                <a:latin typeface="맑은 고딕" pitchFamily="50" charset="-127"/>
                <a:ea typeface="맑은 고딕" pitchFamily="50" charset="-127"/>
              </a:rPr>
              <a:t>mmAq</a:t>
            </a:r>
            <a:endParaRPr kumimoji="0"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 bwMode="auto">
          <a:xfrm>
            <a:off x="4455888" y="4719724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5" name="타원 4"/>
          <p:cNvSpPr/>
          <p:nvPr/>
        </p:nvSpPr>
        <p:spPr bwMode="auto">
          <a:xfrm>
            <a:off x="4124152" y="4162888"/>
            <a:ext cx="180000" cy="18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6" name="타원 5"/>
          <p:cNvSpPr/>
          <p:nvPr/>
        </p:nvSpPr>
        <p:spPr bwMode="auto">
          <a:xfrm>
            <a:off x="1322320" y="4162888"/>
            <a:ext cx="144016" cy="144016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7" name="TextBox 6"/>
          <p:cNvSpPr txBox="1"/>
          <p:nvPr/>
        </p:nvSpPr>
        <p:spPr bwMode="auto">
          <a:xfrm>
            <a:off x="2612496" y="6103208"/>
            <a:ext cx="115212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ko-KR" altLang="en-US" sz="16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교체</a:t>
            </a:r>
            <a:r>
              <a:rPr kumimoji="0" lang="en-US" altLang="ko-KR" sz="16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600" b="1" dirty="0" smtClean="0">
                <a:solidFill>
                  <a:schemeClr val="accent1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시기</a:t>
            </a:r>
            <a:endParaRPr kumimoji="0" lang="ko-KR" altLang="en-US" sz="1600" b="1" dirty="0">
              <a:solidFill>
                <a:schemeClr val="accent1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선 연결선 7"/>
          <p:cNvSpPr/>
          <p:nvPr/>
        </p:nvSpPr>
        <p:spPr bwMode="auto">
          <a:xfrm flipV="1">
            <a:off x="3452327" y="4899722"/>
            <a:ext cx="1003561" cy="1180117"/>
          </a:xfrm>
          <a:prstGeom prst="line">
            <a:avLst/>
          </a:prstGeom>
          <a:solidFill>
            <a:srgbClr val="66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9" name="직선 연결선 8"/>
          <p:cNvSpPr/>
          <p:nvPr/>
        </p:nvSpPr>
        <p:spPr bwMode="auto">
          <a:xfrm flipV="1">
            <a:off x="2957804" y="4342888"/>
            <a:ext cx="1166348" cy="1736951"/>
          </a:xfrm>
          <a:prstGeom prst="line">
            <a:avLst/>
          </a:prstGeom>
          <a:solidFill>
            <a:srgbClr val="66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10" name="직선 연결선 9"/>
          <p:cNvSpPr/>
          <p:nvPr/>
        </p:nvSpPr>
        <p:spPr bwMode="auto">
          <a:xfrm flipH="1" flipV="1">
            <a:off x="1430392" y="4315800"/>
            <a:ext cx="1195676" cy="1787408"/>
          </a:xfrm>
          <a:prstGeom prst="line">
            <a:avLst/>
          </a:prstGeom>
          <a:solidFill>
            <a:srgbClr val="66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sp>
        <p:nvSpPr>
          <p:cNvPr id="11" name="타원 10"/>
          <p:cNvSpPr/>
          <p:nvPr/>
        </p:nvSpPr>
        <p:spPr bwMode="auto">
          <a:xfrm>
            <a:off x="11988800" y="3852512"/>
            <a:ext cx="523440" cy="202245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12" name="직선 화살표 연결선 11"/>
          <p:cNvCxnSpPr>
            <a:stCxn id="11" idx="0"/>
          </p:cNvCxnSpPr>
          <p:nvPr/>
        </p:nvCxnSpPr>
        <p:spPr bwMode="auto">
          <a:xfrm flipH="1" flipV="1">
            <a:off x="12008184" y="3348456"/>
            <a:ext cx="242336" cy="504056"/>
          </a:xfrm>
          <a:prstGeom prst="straightConnector1">
            <a:avLst/>
          </a:prstGeom>
          <a:solidFill>
            <a:srgbClr val="6699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188560" y="2654645"/>
            <a:ext cx="8940792" cy="6205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72000" bIns="72000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kumimoji="0" lang="ko-KR" altLang="en-US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소결과</a:t>
            </a:r>
            <a:r>
              <a:rPr kumimoji="0"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kumimoji="0" lang="ko-KR" altLang="en-US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소결의</a:t>
            </a:r>
            <a:r>
              <a:rPr kumimoji="0"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차압의 차는 </a:t>
            </a:r>
            <a:r>
              <a:rPr kumimoji="0"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100mmAq </a:t>
            </a:r>
            <a:r>
              <a:rPr kumimoji="0"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정도로 년간 전력비 </a:t>
            </a:r>
            <a:r>
              <a:rPr kumimoji="0"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6</a:t>
            </a:r>
            <a:r>
              <a:rPr kumimoji="0" lang="ko-KR" altLang="en-US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억원</a:t>
            </a:r>
            <a:r>
              <a:rPr kumimoji="0"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정도 절감 효과</a:t>
            </a:r>
            <a:r>
              <a:rPr kumimoji="0" lang="en-US" altLang="ko-KR" dirty="0" smtClean="0">
                <a:solidFill>
                  <a:schemeClr val="bg1"/>
                </a:solidFill>
                <a:latin typeface="HY헤드라인M"/>
                <a:ea typeface="HY헤드라인M"/>
              </a:rPr>
              <a:t>.</a:t>
            </a:r>
            <a:endParaRPr kumimoji="0" lang="ko-KR" altLang="en-US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850" y="1753881"/>
            <a:ext cx="4750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적용사례 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P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dirty="0" err="1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소결</a:t>
            </a: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탈황설비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586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/>
          <p:cNvSpPr>
            <a:spLocks noChangeArrowheads="1"/>
          </p:cNvSpPr>
          <p:nvPr/>
        </p:nvSpPr>
        <p:spPr bwMode="auto">
          <a:xfrm>
            <a:off x="1716088" y="5672561"/>
            <a:ext cx="306794" cy="503913"/>
          </a:xfrm>
          <a:prstGeom prst="ellipse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wrap="none" lIns="108000" tIns="54000" rIns="108000" bIns="54000" anchor="ctr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ko-KR" altLang="ko-KR" b="1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 bwMode="auto">
          <a:xfrm>
            <a:off x="1203445" y="2379564"/>
            <a:ext cx="9806677" cy="6343397"/>
          </a:xfrm>
          <a:prstGeom prst="roundRect">
            <a:avLst>
              <a:gd name="adj" fmla="val 9704"/>
            </a:avLst>
          </a:prstGeom>
          <a:noFill/>
          <a:ln w="38100" algn="ctr">
            <a:solidFill>
              <a:srgbClr val="C0C0C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72000" tIns="72000" rIns="72000" bIns="72000" anchor="ctr"/>
          <a:lstStyle/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개선 전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후 차압 감소</a:t>
            </a:r>
            <a:endParaRPr lang="en-US" altLang="ko-KR" sz="2000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- 1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소결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: 109mmAq / 3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소결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: 49mmAq / 4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소결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: 48mmAq</a:t>
            </a: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     (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개선 후 평균치로서 최근 상황은 이 보다 훨씬 더 큰 차이를 보임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20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소결은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A(</a:t>
            </a:r>
            <a:r>
              <a:rPr lang="ko-KR" altLang="en-US" sz="20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주름백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의 차압이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B(</a:t>
            </a:r>
            <a:r>
              <a:rPr lang="ko-KR" altLang="en-US" sz="20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멤브레인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의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차압보다 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40mmAq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낮음 </a:t>
            </a:r>
            <a:endParaRPr lang="en-US" altLang="ko-KR" sz="2000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   –  2015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년 초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: A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의 풍량이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20%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정도 높음에도 차압이 더 크게 벌어짐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   -  2015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: B Train 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필터백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교체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- Glass 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멤브레인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⇒ 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주름필터백</a:t>
            </a: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   - 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예상 수명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포스코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소결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- Glass 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멤브레인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err="1" smtClean="0">
                <a:latin typeface="HY헤드라인M" pitchFamily="18" charset="-127"/>
                <a:ea typeface="HY헤드라인M" pitchFamily="18" charset="-127"/>
              </a:rPr>
              <a:t>주름백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년∼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년</a:t>
            </a: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 marL="180000" indent="-2880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3, 4 </a:t>
            </a:r>
            <a:r>
              <a:rPr lang="ko-KR" altLang="en-US" sz="20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소결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Side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부 </a:t>
            </a:r>
            <a:r>
              <a:rPr lang="ko-KR" altLang="en-US" sz="20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멤브레인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Bag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손상 잦음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촉매 막힘 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&amp;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효율 저하에 영향</a:t>
            </a:r>
            <a:endParaRPr lang="en-US" altLang="ko-KR" sz="2000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850" y="1753881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개선효과 비교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01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654888"/>
              </p:ext>
            </p:extLst>
          </p:nvPr>
        </p:nvGraphicFramePr>
        <p:xfrm>
          <a:off x="307706" y="1969938"/>
          <a:ext cx="7737068" cy="7220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2146"/>
                <a:gridCol w="1182146"/>
                <a:gridCol w="1968096"/>
                <a:gridCol w="3404680"/>
              </a:tblGrid>
              <a:tr h="2496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ea"/>
                          <a:ea typeface="+mj-ea"/>
                        </a:rPr>
                        <a:t>회 사 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ea"/>
                          <a:ea typeface="+mj-ea"/>
                        </a:rPr>
                        <a:t>장착공정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ea"/>
                          <a:ea typeface="+mj-ea"/>
                        </a:rPr>
                        <a:t>문  제  ▶  해  결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282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한국남동발전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영동에코발전본부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미분탄</a:t>
                      </a:r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공정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 미분기 수율 감소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높은 차압</a:t>
                      </a:r>
                      <a:b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 ▶ 미분기 수율 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20% 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증가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미분기용 필터 전량 교체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u="none" strike="noStrike" dirty="0" smtClean="0">
                          <a:effectLst/>
                          <a:latin typeface="+mj-ea"/>
                          <a:ea typeface="+mj-ea"/>
                        </a:rPr>
                        <a:t> Fly 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Ash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Surge </a:t>
                      </a:r>
                      <a:r>
                        <a:rPr lang="ko-KR" altLang="en-US" sz="1100" u="none" strike="noStrike" dirty="0" err="1">
                          <a:effectLst/>
                          <a:latin typeface="+mj-ea"/>
                          <a:ea typeface="+mj-ea"/>
                        </a:rPr>
                        <a:t>호퍼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 짧은 수명 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(3-6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개월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), 1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주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-1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달 간격 분해 청소</a:t>
                      </a:r>
                      <a:b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 ▶ 분해청소 불필요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긴수명 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삼천포발전본부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운탄설비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Transfer Tower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등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유연탄의 높은 </a:t>
                      </a:r>
                      <a:r>
                        <a:rPr lang="ko-KR" altLang="en-US" sz="1100" u="none" strike="noStrike" dirty="0" err="1">
                          <a:effectLst/>
                          <a:latin typeface="+mj-ea"/>
                          <a:ea typeface="+mj-ea"/>
                        </a:rPr>
                        <a:t>함수율로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 차압 상승과  짧은 수명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차압 강하 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(137⇒</a:t>
                      </a:r>
                      <a:r>
                        <a:rPr lang="en-US" altLang="ko-KR" sz="1100" u="none" strike="noStrike" dirty="0" smtClean="0">
                          <a:effectLst/>
                          <a:latin typeface="+mj-ea"/>
                          <a:ea typeface="+mj-ea"/>
                        </a:rPr>
                        <a:t>40mmAq)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Fly </a:t>
                      </a:r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Ash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 짧은 수명</a:t>
                      </a:r>
                      <a:r>
                        <a:rPr lang="en-US" altLang="ko-KR" sz="1100" u="none" strike="noStrike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높은 차압</a:t>
                      </a:r>
                      <a:b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>
                          <a:effectLst/>
                          <a:latin typeface="+mj-ea"/>
                          <a:ea typeface="+mj-ea"/>
                        </a:rPr>
                        <a:t> ▶ 낮은 차압으로 안정적 운전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영흥발전본부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운탄설비</a:t>
                      </a:r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상탄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,CSU)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짧은 수명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높은 차압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낮은 차압으로 안정적 운전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여수발전본부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탈황설비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</a:t>
                      </a:r>
                      <a:r>
                        <a:rPr lang="en-US" altLang="ko-K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Surge </a:t>
                      </a:r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호퍼</a:t>
                      </a:r>
                      <a:endParaRPr lang="en-US" altLang="ko-KR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l" fontAlgn="ctr"/>
                      <a:r>
                        <a:rPr lang="ko-KR" alt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운탄설비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짧은 수명</a:t>
                      </a:r>
                      <a:r>
                        <a:rPr lang="en-US" altLang="ko-KR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높은 차압</a:t>
                      </a:r>
                      <a:b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</a:br>
                      <a: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▶ 낮은 차압으로 안정적 운전</a:t>
                      </a:r>
                      <a:endParaRPr lang="ko-KR" alt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한국남부발전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하동발전본부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운탄설비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상탄 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Conveyor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등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유연탄의 높은 </a:t>
                      </a:r>
                      <a:r>
                        <a:rPr lang="ko-KR" altLang="en-US" sz="1100" u="none" strike="noStrike" dirty="0" err="1">
                          <a:effectLst/>
                          <a:latin typeface="+mj-ea"/>
                          <a:ea typeface="+mj-ea"/>
                        </a:rPr>
                        <a:t>함수율로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집진설비 가동 중지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낮은 차압으로 안정적 운전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Fly </a:t>
                      </a:r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Ash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짧은 수명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분해청소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분해청소 불필요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 err="1">
                          <a:effectLst/>
                          <a:latin typeface="+mj-ea"/>
                          <a:ea typeface="+mj-ea"/>
                        </a:rPr>
                        <a:t>긴수명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삼척발전본부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석회석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신설 발전소에 적용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한국동서발전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당진화력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운탄설비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유연탄의 높은 습기로 차압 상승과 짧은 수명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낮은 차압으로 안정적 운전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Fly </a:t>
                      </a:r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Ash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백이 길어 분진에  잠김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낮은 차압으로 안정적 운전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울산화력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탈황설비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석회석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높은 차압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탈진이 미흡함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.</a:t>
                      </a:r>
                      <a:b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낮은 차압으로 안정적 운전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호남화력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Junction </a:t>
                      </a:r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House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짧은 수명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높은 차압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분진 배출농도 파격적 감소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동해바이오화력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u="none" strike="noStrike" dirty="0" err="1" smtClean="0">
                          <a:effectLst/>
                          <a:latin typeface="+mj-ea"/>
                          <a:ea typeface="+mj-ea"/>
                        </a:rPr>
                        <a:t>운탄설비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Fly Ash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짧은 수명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높은 차압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긴 수명으로 교체를 위한 비가동시간 단축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한국중부발전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보령화력본부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Fly </a:t>
                      </a:r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Ash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짧은 수명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높은 </a:t>
                      </a:r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차압 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▶ 긴 수명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서천건널본부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미분탄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공정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사이로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0759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짧은 수명</a:t>
                      </a:r>
                      <a:r>
                        <a:rPr lang="en-US" altLang="ko-KR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높은 차압  ▶ 긴 수명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한국서부발전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태안발전본부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운탄설비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(TT)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0759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짧은 수명</a:t>
                      </a:r>
                      <a:r>
                        <a:rPr lang="en-US" altLang="ko-KR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높은 차압  ▶ 긴 수명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KOSPO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영남파워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주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Fly </a:t>
                      </a:r>
                      <a:r>
                        <a:rPr lang="en-US" sz="1100" u="none" strike="noStrike" dirty="0">
                          <a:effectLst/>
                          <a:latin typeface="+mj-ea"/>
                          <a:ea typeface="+mj-ea"/>
                        </a:rPr>
                        <a:t>Ash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사이로 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고온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짧은 수명으로 인한 잦은 백 교체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100" u="none" strike="noStrike" dirty="0" err="1">
                          <a:effectLst/>
                          <a:latin typeface="+mj-ea"/>
                          <a:ea typeface="+mj-ea"/>
                        </a:rPr>
                        <a:t>긴수명으로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교체를 위한 비가동시간 단축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4337"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 smtClean="0">
                          <a:effectLst/>
                          <a:latin typeface="+mj-ea"/>
                          <a:ea typeface="+mj-ea"/>
                        </a:rPr>
                        <a:t> 탈황설비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석회석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짧은 수명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분해청소</a:t>
                      </a:r>
                      <a:b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+mj-ea"/>
                          <a:ea typeface="+mj-ea"/>
                        </a:rPr>
                        <a:t> ▶ 분해청소 불필요</a:t>
                      </a:r>
                      <a:r>
                        <a:rPr lang="en-US" altLang="ko-KR" sz="11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u="none" strike="noStrike" dirty="0" err="1">
                          <a:effectLst/>
                          <a:latin typeface="+mj-ea"/>
                          <a:ea typeface="+mj-ea"/>
                        </a:rPr>
                        <a:t>긴수명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044" marR="6044" marT="6044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61787" y="134254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발전소</a:t>
            </a:r>
            <a:endParaRPr lang="ko-KR" altLang="en-US" sz="2400" dirty="0">
              <a:solidFill>
                <a:schemeClr val="tx2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22237" r="25001" b="27555"/>
          <a:stretch/>
        </p:blipFill>
        <p:spPr>
          <a:xfrm>
            <a:off x="8593491" y="2514015"/>
            <a:ext cx="3574452" cy="74012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29677" r="32329" b="58294"/>
          <a:stretch/>
        </p:blipFill>
        <p:spPr>
          <a:xfrm>
            <a:off x="8593491" y="4429245"/>
            <a:ext cx="3906577" cy="7662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 t="25630" r="25121" b="63961"/>
          <a:stretch/>
        </p:blipFill>
        <p:spPr>
          <a:xfrm>
            <a:off x="8593491" y="5476670"/>
            <a:ext cx="3135490" cy="91308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19247" r="27488" b="74566"/>
          <a:stretch/>
        </p:blipFill>
        <p:spPr>
          <a:xfrm>
            <a:off x="8593491" y="3535270"/>
            <a:ext cx="4319082" cy="61284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115" r="18811" b="82806"/>
          <a:stretch/>
        </p:blipFill>
        <p:spPr>
          <a:xfrm>
            <a:off x="8688796" y="6670885"/>
            <a:ext cx="3715966" cy="96303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72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802757"/>
              </p:ext>
            </p:extLst>
          </p:nvPr>
        </p:nvGraphicFramePr>
        <p:xfrm>
          <a:off x="454298" y="2545569"/>
          <a:ext cx="6656621" cy="6528152"/>
        </p:xfrm>
        <a:graphic>
          <a:graphicData uri="http://schemas.openxmlformats.org/drawingml/2006/table">
            <a:tbl>
              <a:tblPr firstRow="1" bandRow="1">
                <a:effectLst/>
                <a:tableStyleId>{16D9F66E-5EB9-4882-86FB-DCBF35E3C3E4}</a:tableStyleId>
              </a:tblPr>
              <a:tblGrid>
                <a:gridCol w="1097367"/>
                <a:gridCol w="1675943"/>
                <a:gridCol w="993406"/>
                <a:gridCol w="903095"/>
                <a:gridCol w="1083715"/>
                <a:gridCol w="903095"/>
              </a:tblGrid>
              <a:tr h="58290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구  분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일반제전백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주름 </a:t>
                      </a:r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필터백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66224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Bag </a:t>
                      </a:r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규격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Bag</a:t>
                      </a:r>
                      <a:r>
                        <a:rPr lang="en-US" altLang="ko-KR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크기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z-Cyrl-AZ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ф162 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X 3,085 mm</a:t>
                      </a:r>
                      <a:endParaRPr kumimoji="0" lang="en-US" altLang="ko-KR" sz="1400" b="0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z-Cyrl-AZ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ф162 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X 2,000 mm</a:t>
                      </a:r>
                      <a:endParaRPr kumimoji="0" lang="en-US" altLang="ko-KR" sz="1400" b="0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6622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en-US" altLang="ko-KR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 Bag</a:t>
                      </a:r>
                      <a:r>
                        <a:rPr lang="ko-KR" altLang="en-US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당 여과면적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1.57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en-US" altLang="ko-KR" sz="1400" b="0" baseline="3000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4.4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en-US" altLang="ko-KR" sz="1400" b="0" baseline="3000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22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백의 수량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280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개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280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개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2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전체 여과면적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439.6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en-US" altLang="ko-KR" sz="1400" b="0" baseline="3000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1232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lang="ko-KR" altLang="en-US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07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운전 조건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풍량</a:t>
                      </a:r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설계</a:t>
                      </a:r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508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/ min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508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/ min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0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여과속도</a:t>
                      </a:r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(ACR)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1.16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m/min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0.41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m/min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0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가동온도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100~110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℃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100~110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℃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0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Damper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85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%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90~100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%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07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펄싱조건</a:t>
                      </a:r>
                      <a:endParaRPr lang="en-US" altLang="ko-KR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및 결과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펄싱압력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kg/cm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ko-KR" altLang="en-US" sz="1400" b="0" baseline="3000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kg/cm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ko-KR" altLang="en-US" sz="1400" b="0" baseline="3000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0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펄싱간격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초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50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초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0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차압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(Δ P)</a:t>
                      </a:r>
                      <a:endParaRPr kumimoji="0" lang="en-US" altLang="ko-KR" sz="1400" b="0" dirty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180~200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mmAq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60~70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mmAq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3" name="그룹 12"/>
          <p:cNvGrpSpPr/>
          <p:nvPr/>
        </p:nvGrpSpPr>
        <p:grpSpPr>
          <a:xfrm>
            <a:off x="7704396" y="2750842"/>
            <a:ext cx="5241426" cy="2953598"/>
            <a:chOff x="465138" y="1234604"/>
            <a:chExt cx="9115425" cy="5013325"/>
          </a:xfrm>
        </p:grpSpPr>
        <p:pic>
          <p:nvPicPr>
            <p:cNvPr id="14" name="그림 1" descr="DSC03157.JPG"/>
            <p:cNvPicPr>
              <a:picLocks noChangeAspect="1"/>
            </p:cNvPicPr>
            <p:nvPr/>
          </p:nvPicPr>
          <p:blipFill>
            <a:blip r:embed="rId2" cstate="print"/>
            <a:srcRect l="3543" t="2657" r="4430" b="22147"/>
            <a:stretch>
              <a:fillRect/>
            </a:stretch>
          </p:blipFill>
          <p:spPr bwMode="auto">
            <a:xfrm>
              <a:off x="465138" y="1234604"/>
              <a:ext cx="9115425" cy="50133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타원 5"/>
            <p:cNvSpPr>
              <a:spLocks noChangeArrowheads="1"/>
            </p:cNvSpPr>
            <p:nvPr/>
          </p:nvSpPr>
          <p:spPr bwMode="auto">
            <a:xfrm>
              <a:off x="1042988" y="1833091"/>
              <a:ext cx="2128837" cy="1965325"/>
            </a:xfrm>
            <a:prstGeom prst="ellipse">
              <a:avLst/>
            </a:prstGeom>
            <a:noFill/>
            <a:ln w="28575" algn="ctr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  <p:txBody>
            <a:bodyPr lIns="72000" tIns="36000" rIns="72000" bIns="36000" anchor="ctr"/>
            <a:lstStyle/>
            <a:p>
              <a:pPr algn="ctr"/>
              <a:endParaRPr lang="ko-KR" altLang="en-US">
                <a:latin typeface="HY헤드라인M" pitchFamily="18" charset="-127"/>
                <a:ea typeface="HY헤드라인M" pitchFamily="18" charset="-127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13672" y="6345658"/>
            <a:ext cx="54920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27" indent="-28572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ko-KR" altLang="en-US" sz="1600" dirty="0">
                <a:latin typeface="+mn-ea"/>
              </a:rPr>
              <a:t>영동화력 자체보고서 인용</a:t>
            </a:r>
            <a:endParaRPr lang="en-US" altLang="ko-KR" sz="1600" dirty="0">
              <a:latin typeface="+mn-ea"/>
            </a:endParaRPr>
          </a:p>
          <a:p>
            <a:pPr marL="285727" indent="-28572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ko-KR" altLang="en-US" sz="1600" dirty="0">
                <a:latin typeface="+mn-ea"/>
              </a:rPr>
              <a:t>총 </a:t>
            </a:r>
            <a:r>
              <a:rPr lang="ko-KR" altLang="en-US" sz="1600" dirty="0" err="1">
                <a:latin typeface="+mn-ea"/>
              </a:rPr>
              <a:t>절감액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년간</a:t>
            </a:r>
            <a:r>
              <a:rPr lang="en-US" altLang="ko-KR" sz="16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+mn-ea"/>
              </a:rPr>
              <a:t>      (Filter Bag </a:t>
            </a:r>
            <a:r>
              <a:rPr lang="ko-KR" altLang="en-US" sz="1600" dirty="0">
                <a:latin typeface="+mn-ea"/>
              </a:rPr>
              <a:t>주기적 </a:t>
            </a:r>
            <a:r>
              <a:rPr lang="ko-KR" altLang="en-US" sz="1600" dirty="0" err="1">
                <a:latin typeface="+mn-ea"/>
              </a:rPr>
              <a:t>교체비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+ </a:t>
            </a:r>
            <a:r>
              <a:rPr lang="ko-KR" altLang="en-US" sz="1600" dirty="0">
                <a:latin typeface="+mn-ea"/>
              </a:rPr>
              <a:t>공기 압축기 동력 </a:t>
            </a:r>
            <a:r>
              <a:rPr lang="ko-KR" altLang="en-US" sz="1600" dirty="0" err="1" smtClean="0">
                <a:latin typeface="+mn-ea"/>
              </a:rPr>
              <a:t>절감액</a:t>
            </a:r>
            <a:endParaRPr lang="en-US" altLang="ko-KR" sz="16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      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+ </a:t>
            </a:r>
            <a:r>
              <a:rPr lang="ko-KR" altLang="en-US" sz="1600" dirty="0">
                <a:latin typeface="+mn-ea"/>
              </a:rPr>
              <a:t>미분기 </a:t>
            </a:r>
            <a:r>
              <a:rPr lang="en-US" altLang="ko-KR" sz="1600" dirty="0">
                <a:latin typeface="+mn-ea"/>
              </a:rPr>
              <a:t>Sys. </a:t>
            </a:r>
            <a:r>
              <a:rPr lang="ko-KR" altLang="en-US" sz="1600" dirty="0" err="1">
                <a:latin typeface="+mn-ea"/>
              </a:rPr>
              <a:t>동력절감액</a:t>
            </a:r>
            <a:r>
              <a:rPr lang="en-US" altLang="ko-KR" sz="16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+mn-ea"/>
              </a:rPr>
              <a:t>        = (-15,400</a:t>
            </a:r>
            <a:r>
              <a:rPr lang="ko-KR" altLang="en-US" sz="1600" dirty="0">
                <a:latin typeface="+mn-ea"/>
              </a:rPr>
              <a:t>천원 </a:t>
            </a:r>
            <a:r>
              <a:rPr lang="en-US" altLang="ko-KR" sz="1600" dirty="0">
                <a:latin typeface="+mn-ea"/>
              </a:rPr>
              <a:t>+ 36,236</a:t>
            </a:r>
            <a:r>
              <a:rPr lang="ko-KR" altLang="en-US" sz="1600" dirty="0">
                <a:latin typeface="+mn-ea"/>
              </a:rPr>
              <a:t>천원 </a:t>
            </a:r>
            <a:r>
              <a:rPr lang="en-US" altLang="ko-KR" sz="1600" dirty="0">
                <a:latin typeface="+mn-ea"/>
              </a:rPr>
              <a:t>+ 535,800</a:t>
            </a:r>
            <a:r>
              <a:rPr lang="ko-KR" altLang="en-US" sz="1600" dirty="0">
                <a:latin typeface="+mn-ea"/>
              </a:rPr>
              <a:t>천원</a:t>
            </a:r>
            <a:r>
              <a:rPr lang="en-US" altLang="ko-KR" sz="16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rgbClr val="FF0000"/>
                </a:solidFill>
                <a:latin typeface="+mn-ea"/>
              </a:rPr>
              <a:t>        </a:t>
            </a:r>
            <a:r>
              <a:rPr lang="en-US" altLang="ko-KR" sz="1600" b="1" dirty="0">
                <a:solidFill>
                  <a:srgbClr val="FF0000"/>
                </a:solidFill>
                <a:latin typeface="+mn-ea"/>
              </a:rPr>
              <a:t>= </a:t>
            </a:r>
            <a:r>
              <a:rPr lang="en-US" altLang="ko-KR" sz="1600" b="1" dirty="0" smtClean="0">
                <a:solidFill>
                  <a:srgbClr val="FF0000"/>
                </a:solidFill>
                <a:latin typeface="+mn-ea"/>
              </a:rPr>
              <a:t>557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+mn-ea"/>
              </a:rPr>
              <a:t>백만원</a:t>
            </a:r>
            <a:r>
              <a:rPr lang="en-US" altLang="ko-KR" sz="1600" b="1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ko-KR" altLang="en-US" sz="1600" b="1" dirty="0" smtClean="0">
                <a:solidFill>
                  <a:srgbClr val="FF0000"/>
                </a:solidFill>
                <a:latin typeface="+mn-ea"/>
              </a:rPr>
              <a:t>년간</a:t>
            </a:r>
            <a:endParaRPr lang="ko-KR" altLang="en-US" sz="1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850" y="1753881"/>
            <a:ext cx="655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적용사례 </a:t>
            </a:r>
            <a:r>
              <a:rPr lang="en-US" altLang="ko-KR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영동화력발전소 미분기용 </a:t>
            </a:r>
            <a:r>
              <a:rPr lang="ko-KR" altLang="en-US" sz="2400" dirty="0" err="1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집진기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80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22521" y="137986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기타 산업</a:t>
            </a:r>
            <a:endParaRPr lang="ko-KR" altLang="en-US" sz="2400" dirty="0">
              <a:solidFill>
                <a:schemeClr val="tx2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369026"/>
              </p:ext>
            </p:extLst>
          </p:nvPr>
        </p:nvGraphicFramePr>
        <p:xfrm>
          <a:off x="485001" y="1971798"/>
          <a:ext cx="8055884" cy="7196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139"/>
                <a:gridCol w="1780162"/>
                <a:gridCol w="1678634"/>
                <a:gridCol w="3836949"/>
              </a:tblGrid>
              <a:tr h="27460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  <a:latin typeface="+mj-ea"/>
                          <a:ea typeface="+mj-ea"/>
                        </a:rPr>
                        <a:t>회 사 명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>
                          <a:effectLst/>
                          <a:latin typeface="+mj-ea"/>
                          <a:ea typeface="+mj-ea"/>
                        </a:rPr>
                        <a:t>장착공정</a:t>
                      </a:r>
                      <a:endParaRPr lang="ko-KR" altLang="en-US" sz="1200" b="1" i="0" u="none" strike="noStrike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  <a:latin typeface="+mj-ea"/>
                          <a:ea typeface="+mj-ea"/>
                        </a:rPr>
                        <a:t>문  제  ▶  해  결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783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시멘트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쌍용양회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영월공장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Cement </a:t>
                      </a:r>
                      <a:r>
                        <a:rPr lang="en-US" sz="1200" u="none" strike="noStrike" dirty="0">
                          <a:effectLst/>
                          <a:latin typeface="+mj-ea"/>
                          <a:ea typeface="+mj-ea"/>
                        </a:rPr>
                        <a:t>Mill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 smtClean="0">
                          <a:effectLst/>
                          <a:latin typeface="+mj-ea"/>
                          <a:ea typeface="+mj-ea"/>
                        </a:rPr>
                        <a:t>집진기의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용량  미달로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시멘밀에서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양압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발생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시멘트 생산량 증대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유니온시멘트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청주공장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시멘트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포장공정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 smtClean="0">
                          <a:effectLst/>
                          <a:latin typeface="+mj-ea"/>
                          <a:ea typeface="+mj-ea"/>
                        </a:rPr>
                        <a:t>집진기의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용량  미달로 작업장 오염 극심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쾌적한 작업장 환경조성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소각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한국환경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동양환경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성신금속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산업폐기물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소각용량 부족 및 차압증가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l" fontAlgn="ctr"/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▶ </a:t>
                      </a:r>
                      <a:r>
                        <a:rPr lang="ko-KR" altLang="en-US" sz="12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소각량</a:t>
                      </a:r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증가 및 배출농도 감소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단양군청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괴산군청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l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태안군청 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생활폐기물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소각용량 부족 및 차압증가</a:t>
                      </a:r>
                      <a:endParaRPr lang="en-US" altLang="ko-KR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▶ </a:t>
                      </a:r>
                      <a:r>
                        <a:rPr lang="ko-KR" altLang="en-US" sz="12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소각량</a:t>
                      </a:r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증가 및 배출농도 감소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290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화장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충주화장장 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화장설비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짧은 수명</a:t>
                      </a: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차압 증가</a:t>
                      </a:r>
                      <a:endParaRPr lang="en-US" altLang="ko-KR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▶ 낮은 차압으로 안정된 운전</a:t>
                      </a: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기타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RPC(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종합미곡처리장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미강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발생 공정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규제강화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공간 협소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안정된 운전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7465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+mj-ea"/>
                          <a:ea typeface="+mj-ea"/>
                        </a:rPr>
                        <a:t> KCC </a:t>
                      </a:r>
                      <a:r>
                        <a:rPr lang="ko-KR" altLang="en-US" sz="1200" u="none" strike="noStrike" dirty="0" err="1" smtClean="0">
                          <a:effectLst/>
                          <a:latin typeface="+mj-ea"/>
                          <a:ea typeface="+mj-ea"/>
                        </a:rPr>
                        <a:t>대죽</a:t>
                      </a:r>
                      <a:r>
                        <a:rPr lang="en-US" altLang="ko-KR" sz="1200" u="none" strike="noStrike" dirty="0" smtClean="0"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전주공장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석고보드 생산라인</a:t>
                      </a:r>
                      <a:endParaRPr lang="en-US" altLang="ko-KR" sz="1200" u="none" strike="noStrike" dirty="0" smtClean="0">
                        <a:effectLst/>
                        <a:latin typeface="+mj-ea"/>
                        <a:ea typeface="+mj-ea"/>
                      </a:endParaRPr>
                    </a:p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분체도료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생산라인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짧은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수명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(2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개월 후 차압 급격히 상승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b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낮은 차압으로 안정된 운전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한국보랄석고보드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석고보드 생산라인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0759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풍량</a:t>
                      </a:r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초과로 높은 차압</a:t>
                      </a:r>
                      <a:r>
                        <a:rPr lang="en-US" altLang="ko-KR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짧은 수명</a:t>
                      </a:r>
                      <a:r>
                        <a:rPr lang="en-US" altLang="ko-KR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ko-KR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</a:br>
                      <a:r>
                        <a:rPr lang="en-US" altLang="ko-KR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 ▶ </a:t>
                      </a:r>
                      <a:r>
                        <a:rPr lang="ko-KR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낮은 차압으로 안정된 운전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오미아코리아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 안동공장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탄산칼슘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이송공정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 smtClean="0">
                          <a:effectLst/>
                          <a:latin typeface="+mj-ea"/>
                          <a:ea typeface="+mj-ea"/>
                        </a:rPr>
                        <a:t>풍량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초과로 높은 차압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짧은 수명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낮은 차압으로 안정된 운전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남해화학 여수공장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비료생산공정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높은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차압과 잦은 탈진으로 에너지 비용 과다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낮은 차압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압축공기 사용 감소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에너지비용 감소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조광페인트  음성공장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분체도장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 페인트 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집진기의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용량미달로 생산수율 미흡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수율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40%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증가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백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개당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16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만원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년 이상 전기절약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>
                          <a:effectLst/>
                          <a:latin typeface="+mj-ea"/>
                          <a:ea typeface="+mj-ea"/>
                        </a:rPr>
                        <a:t> 제일모직 여수공장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인조대리석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공정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 smtClean="0">
                          <a:effectLst/>
                          <a:latin typeface="+mj-ea"/>
                          <a:ea typeface="+mj-ea"/>
                        </a:rPr>
                        <a:t>풍량이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부족하여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집진기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대를 동시에 가동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풍량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40%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이상 증대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(1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대로 가동운전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3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동일산업 포항공장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 smtClean="0">
                          <a:effectLst/>
                          <a:latin typeface="+mj-ea"/>
                          <a:ea typeface="+mj-ea"/>
                        </a:rPr>
                        <a:t>주조사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분쇄공정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생산라인 </a:t>
                      </a:r>
                      <a:r>
                        <a:rPr lang="en-US" altLang="ko-KR" sz="1200" u="none" strike="noStrike" dirty="0">
                          <a:effectLst/>
                          <a:latin typeface="+mj-ea"/>
                          <a:ea typeface="+mj-ea"/>
                        </a:rPr>
                        <a:t>50% 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확장으로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집진기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용량 부족</a:t>
                      </a:r>
                      <a:b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</a:b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smtClean="0">
                          <a:effectLst/>
                          <a:latin typeface="+mj-ea"/>
                          <a:ea typeface="+mj-ea"/>
                        </a:rPr>
                        <a:t> ▶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집진기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개조없이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u="none" strike="noStrike" dirty="0" err="1">
                          <a:effectLst/>
                          <a:latin typeface="+mj-ea"/>
                          <a:ea typeface="+mj-ea"/>
                        </a:rPr>
                        <a:t>주름백</a:t>
                      </a:r>
                      <a:r>
                        <a:rPr lang="ko-KR" altLang="en-US" sz="1200" u="none" strike="noStrike" dirty="0">
                          <a:effectLst/>
                          <a:latin typeface="+mj-ea"/>
                          <a:ea typeface="+mj-ea"/>
                        </a:rPr>
                        <a:t> 교체로 안정적 운전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199" marR="7199" marT="7199" marB="0"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57" y="6235430"/>
            <a:ext cx="4086829" cy="202335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40" y="2454534"/>
            <a:ext cx="4062490" cy="328558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7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517" y="1874351"/>
            <a:ext cx="467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적용사례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 dirty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시멘트 산업 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Kiln </a:t>
            </a:r>
            <a:r>
              <a:rPr lang="ko-KR" altLang="en-US" sz="2000" dirty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고온용</a:t>
            </a:r>
            <a:r>
              <a:rPr lang="en-US" altLang="ko-KR" sz="2000" dirty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000" dirty="0">
              <a:solidFill>
                <a:schemeClr val="tx2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962210"/>
              </p:ext>
            </p:extLst>
          </p:nvPr>
        </p:nvGraphicFramePr>
        <p:xfrm>
          <a:off x="383369" y="2557503"/>
          <a:ext cx="6640002" cy="5759647"/>
        </p:xfrm>
        <a:graphic>
          <a:graphicData uri="http://schemas.openxmlformats.org/drawingml/2006/table">
            <a:tbl>
              <a:tblPr firstRow="1" bandRow="1">
                <a:effectLst/>
                <a:tableStyleId>{16D9F66E-5EB9-4882-86FB-DCBF35E3C3E4}</a:tableStyleId>
              </a:tblPr>
              <a:tblGrid>
                <a:gridCol w="708267"/>
                <a:gridCol w="1770667"/>
                <a:gridCol w="1062400"/>
                <a:gridCol w="973867"/>
                <a:gridCol w="1150934"/>
                <a:gridCol w="973867"/>
              </a:tblGrid>
              <a:tr h="64525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구  분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일반봉제형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 defTabSz="91434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(P84, </a:t>
                      </a:r>
                      <a:r>
                        <a:rPr lang="en-US" altLang="ko-KR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Nomex</a:t>
                      </a:r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주름 </a:t>
                      </a:r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필터백</a:t>
                      </a:r>
                      <a:endParaRPr lang="en-US" altLang="ko-KR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(PPS </a:t>
                      </a:r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복합여재</a:t>
                      </a:r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82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Bag</a:t>
                      </a: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규격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Bag</a:t>
                      </a:r>
                      <a:r>
                        <a:rPr lang="en-US" altLang="ko-KR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크기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z-Cyrl-AZ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ф1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56</a:t>
                      </a:r>
                      <a:r>
                        <a:rPr kumimoji="0" lang="az-Cyrl-AZ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X 5,200 mm</a:t>
                      </a:r>
                      <a:endParaRPr kumimoji="0" lang="en-US" altLang="ko-KR" sz="1400" b="0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z-Cyrl-AZ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ф162 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X 2,000 mm</a:t>
                      </a:r>
                      <a:endParaRPr kumimoji="0" lang="en-US" altLang="ko-KR" sz="1400" b="0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682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en-US" altLang="ko-KR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 Bag</a:t>
                      </a:r>
                      <a:r>
                        <a:rPr lang="ko-KR" altLang="en-US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당 여과면적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2.55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en-US" altLang="ko-KR" sz="1400" b="0" baseline="3000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4.4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en-US" altLang="ko-KR" sz="1400" b="0" baseline="3000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2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백의 수량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2,592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개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2,592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개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26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운전</a:t>
                      </a:r>
                      <a:endParaRPr lang="en-US" altLang="ko-KR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조건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4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풍량</a:t>
                      </a:r>
                      <a:endParaRPr lang="ko-KR" altLang="en-US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9,500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/ min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9,500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/ min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2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여과속도</a:t>
                      </a:r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(ACR)</a:t>
                      </a:r>
                      <a:endParaRPr lang="ko-KR" altLang="en-US" sz="1400" b="0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1.57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m/min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0.91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m/min</a:t>
                      </a:r>
                      <a:endParaRPr kumimoji="0" lang="en-US" altLang="ko-KR" sz="1400" b="0" dirty="0" smtClean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266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펄싱</a:t>
                      </a:r>
                      <a:endParaRPr lang="en-US" altLang="ko-KR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조건</a:t>
                      </a:r>
                      <a:endParaRPr lang="en-US" altLang="ko-KR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및</a:t>
                      </a:r>
                      <a:endParaRPr lang="en-US" altLang="ko-KR" sz="1400" b="0" dirty="0" smtClean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결과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펄싱압력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6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kg/cm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ko-KR" altLang="en-US" sz="1400" b="0" baseline="3000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kg/cm</a:t>
                      </a:r>
                      <a:r>
                        <a:rPr kumimoji="0" lang="en-US" altLang="ko-KR" sz="1400" b="0" baseline="30000" dirty="0" smtClean="0"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endParaRPr kumimoji="0" lang="ko-KR" altLang="en-US" sz="1400" b="0" baseline="3000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2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펄싱간격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초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40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초</a:t>
                      </a:r>
                      <a:endParaRPr kumimoji="0" lang="ko-KR" altLang="en-US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2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차압</a:t>
                      </a: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(Δ P)</a:t>
                      </a:r>
                      <a:endParaRPr kumimoji="0" lang="en-US" altLang="ko-KR" sz="1400" b="0" dirty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180~280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mmAq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80~120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mmAq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2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Raw</a:t>
                      </a:r>
                      <a:r>
                        <a:rPr lang="en-US" altLang="ko-KR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 Mill </a:t>
                      </a:r>
                      <a:r>
                        <a:rPr lang="ko-KR" altLang="en-US" sz="1400" b="0" baseline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생산량</a:t>
                      </a:r>
                      <a:endParaRPr lang="ko-KR" altLang="en-US" sz="1400" b="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310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Ton/</a:t>
                      </a:r>
                      <a:r>
                        <a:rPr kumimoji="0" lang="en-US" altLang="ko-KR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Hr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375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Ton/</a:t>
                      </a:r>
                      <a:r>
                        <a:rPr kumimoji="0" lang="en-US" altLang="ko-KR" sz="1400" b="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Hr</a:t>
                      </a:r>
                      <a:endParaRPr kumimoji="0" lang="en-US" altLang="ko-KR" sz="1400" b="0" dirty="0" smtClean="0">
                        <a:latin typeface="HY헤드라인M" pitchFamily="18" charset="-127"/>
                        <a:ea typeface="HY헤드라인M" pitchFamily="18" charset="-127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180411" y="8317150"/>
            <a:ext cx="5400600" cy="45318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216000" tIns="144000" bIns="0" anchor="ctr">
            <a:spAutoFit/>
          </a:bodyPr>
          <a:lstStyle/>
          <a:p>
            <a:pPr>
              <a:defRPr/>
            </a:pPr>
            <a:r>
              <a:rPr lang="en-US" altLang="ko-KR" sz="2000" kern="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※ Rotary kiln </a:t>
            </a:r>
            <a:r>
              <a:rPr lang="ko-KR" altLang="en-US" sz="2000" kern="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생산량 증대 </a:t>
            </a:r>
            <a:r>
              <a:rPr lang="en-US" altLang="ko-KR" sz="2000" kern="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kern="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약 </a:t>
            </a:r>
            <a:r>
              <a:rPr lang="en-US" altLang="ko-KR" sz="2000" kern="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26%)</a:t>
            </a:r>
          </a:p>
        </p:txBody>
      </p:sp>
      <p:pic>
        <p:nvPicPr>
          <p:cNvPr id="13" name="Picture 4" descr="C:\Documents and Settings\o\My Documents\영업자료\시멘트 관련\쌍용양회\쌍용영월 사진철\3Kiln 현장\8실 교체현황\8실 교체 길이2.jpg"/>
          <p:cNvPicPr>
            <a:picLocks noChangeAspect="1" noChangeArrowheads="1"/>
          </p:cNvPicPr>
          <p:nvPr/>
        </p:nvPicPr>
        <p:blipFill>
          <a:blip r:embed="rId2" cstate="print"/>
          <a:srcRect l="14395" r="2953" b="22146"/>
          <a:stretch>
            <a:fillRect/>
          </a:stretch>
        </p:blipFill>
        <p:spPr bwMode="auto">
          <a:xfrm>
            <a:off x="8011437" y="5116749"/>
            <a:ext cx="4644248" cy="328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그림 13" descr="used_rotary_kil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4187" y="1944067"/>
            <a:ext cx="4595499" cy="299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직사각형 9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5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115121" y="1825843"/>
            <a:ext cx="3251606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ctr" fontAlgn="ctr"/>
            <a:r>
              <a:rPr lang="ko-KR" altLang="en-US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보 유 </a:t>
            </a:r>
            <a:r>
              <a:rPr lang="ko-KR" altLang="en-US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특</a:t>
            </a:r>
            <a:r>
              <a:rPr lang="ko-KR" altLang="en-US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허 </a:t>
            </a:r>
            <a:r>
              <a:rPr lang="en-US" altLang="ko-KR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주름필터백</a:t>
            </a:r>
            <a:r>
              <a:rPr lang="ko-KR" altLang="en-US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396517"/>
              </p:ext>
            </p:extLst>
          </p:nvPr>
        </p:nvGraphicFramePr>
        <p:xfrm>
          <a:off x="1115121" y="2295331"/>
          <a:ext cx="10996014" cy="3489649"/>
        </p:xfrm>
        <a:graphic>
          <a:graphicData uri="http://schemas.openxmlformats.org/drawingml/2006/table">
            <a:tbl>
              <a:tblPr/>
              <a:tblGrid>
                <a:gridCol w="681495"/>
                <a:gridCol w="2173417"/>
                <a:gridCol w="8141102"/>
              </a:tblGrid>
              <a:tr h="421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</a:rPr>
                        <a:t>NO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등록번호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발명의 명칭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10-0450983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통기성이 우수한 코팅 직포필터의 제조방법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10-0614926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거품 침투코팅을 이용한 필터여재 제조방법 및 이를 이용한 필터여재 및 필터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10-0769319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고온 집진용 카트리지 필터의 제조방법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10-0900818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차원 미세기공을 갖는 공조용 </a:t>
                      </a:r>
                      <a:r>
                        <a:rPr lang="ko-KR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프리필터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10-1013157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삼차원 </a:t>
                      </a:r>
                      <a:r>
                        <a:rPr lang="ko-KR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초미세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기공을 포함하는 카트리지 필터의 제조방법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10-1013158</a:t>
                      </a:r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필터용 </a:t>
                      </a:r>
                      <a:r>
                        <a:rPr lang="ko-KR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여과재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그 제조방법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10-1288491</a:t>
                      </a:r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필터 캡의 구조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10-1725798</a:t>
                      </a:r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대형 카트리지 필터 및 제조방법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8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10-1762546</a:t>
                      </a:r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대형 카트리지의 제조 방법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476913"/>
              </p:ext>
            </p:extLst>
          </p:nvPr>
        </p:nvGraphicFramePr>
        <p:xfrm>
          <a:off x="1115121" y="6443323"/>
          <a:ext cx="10996014" cy="834556"/>
        </p:xfrm>
        <a:graphic>
          <a:graphicData uri="http://schemas.openxmlformats.org/drawingml/2006/table">
            <a:tbl>
              <a:tblPr/>
              <a:tblGrid>
                <a:gridCol w="2395133"/>
                <a:gridCol w="5881768"/>
                <a:gridCol w="2719113"/>
              </a:tblGrid>
              <a:tr h="417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인증번호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 증 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수여기관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4172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NEP-MOCIE-2006-111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집진장치용 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One-Touch </a:t>
                      </a:r>
                      <a:r>
                        <a:rPr lang="ko-KR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주름필터백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산업통상자원부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671102"/>
              </p:ext>
            </p:extLst>
          </p:nvPr>
        </p:nvGraphicFramePr>
        <p:xfrm>
          <a:off x="1115121" y="7964213"/>
          <a:ext cx="10996014" cy="834554"/>
        </p:xfrm>
        <a:graphic>
          <a:graphicData uri="http://schemas.openxmlformats.org/drawingml/2006/table">
            <a:tbl>
              <a:tblPr/>
              <a:tblGrid>
                <a:gridCol w="2395133"/>
                <a:gridCol w="5881768"/>
                <a:gridCol w="2719113"/>
              </a:tblGrid>
              <a:tr h="41727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인증번호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 증 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수여기관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4172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2014-KTP(Gen)-009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필터 제품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한국전력공사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1115120" y="5969407"/>
            <a:ext cx="226256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ctr" fontAlgn="ctr"/>
            <a:r>
              <a:rPr lang="ko-KR" altLang="en-US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신제품</a:t>
            </a:r>
            <a:r>
              <a:rPr lang="en-US" altLang="ko-KR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(NEP) </a:t>
            </a:r>
            <a:r>
              <a:rPr lang="ko-KR" altLang="en-US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인증</a:t>
            </a:r>
            <a:endParaRPr lang="ko-KR" altLang="en-US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115120" y="7445712"/>
            <a:ext cx="4455256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ctr" fontAlgn="ctr"/>
            <a:r>
              <a:rPr lang="ko-KR" altLang="en-US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한국전력공사 </a:t>
            </a:r>
            <a:r>
              <a:rPr lang="en-US" altLang="ko-KR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KEPCO </a:t>
            </a:r>
            <a:r>
              <a:rPr lang="en-US" altLang="ko-KR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Tusted</a:t>
            </a:r>
            <a:r>
              <a:rPr lang="en-US" altLang="ko-KR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Partner</a:t>
            </a:r>
            <a:endParaRPr lang="ko-KR" altLang="en-US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16025" y="488659"/>
            <a:ext cx="3058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특허 및 인증 현황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26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4764" r="10075" b="17916"/>
          <a:stretch/>
        </p:blipFill>
        <p:spPr>
          <a:xfrm>
            <a:off x="285546" y="4444839"/>
            <a:ext cx="4500970" cy="345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12562" y="1607573"/>
            <a:ext cx="111235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“(</a:t>
            </a:r>
            <a:r>
              <a:rPr lang="ko-KR" altLang="en-US" sz="24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주</a:t>
            </a:r>
            <a:r>
              <a:rPr lang="en-US" altLang="ko-KR" sz="24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)</a:t>
            </a:r>
            <a:r>
              <a:rPr lang="ko-KR" altLang="en-US" sz="2400" b="1" dirty="0" err="1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대한피엔씨는</a:t>
            </a:r>
            <a:r>
              <a:rPr lang="ko-KR" altLang="en-US" sz="24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 환경분야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에서  </a:t>
            </a: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30</a:t>
            </a:r>
            <a:r>
              <a:rPr lang="ko-KR" altLang="en-US" b="1" dirty="0" err="1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년이상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 </a:t>
            </a:r>
            <a:r>
              <a:rPr lang="ko-KR" altLang="en-US" b="1" dirty="0" err="1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축척된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 노하우와 기술을 바탕으로</a:t>
            </a:r>
            <a:endParaRPr lang="en-US" altLang="ko-KR" b="1" dirty="0" smtClean="0">
              <a:latin typeface="HY중고딕" panose="02030600000101010101" pitchFamily="18" charset="-127"/>
              <a:ea typeface="HY중고딕" panose="02030600000101010101" pitchFamily="18" charset="-127"/>
              <a:cs typeface="Arial Unicode MS" panose="020B06040202020202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	Clean Filter System, Clean Room System and Clean Energy System 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에</a:t>
            </a:r>
            <a:endParaRPr lang="en-US" altLang="ko-KR" b="1" dirty="0" smtClean="0">
              <a:latin typeface="HY중고딕" panose="02030600000101010101" pitchFamily="18" charset="-127"/>
              <a:ea typeface="HY중고딕" panose="02030600000101010101" pitchFamily="18" charset="-127"/>
              <a:cs typeface="Arial Unicode MS" panose="020B06040202020202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		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제조</a:t>
            </a: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, 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설계</a:t>
            </a: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, 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시공 및 판매</a:t>
            </a: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/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사후관리까지 </a:t>
            </a:r>
            <a:r>
              <a:rPr lang="en-US" altLang="ko-KR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ONE-STOP SOURCE</a:t>
            </a: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 </a:t>
            </a:r>
            <a:r>
              <a:rPr lang="ko-KR" altLang="en-US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를 제공하는 기업입니다</a:t>
            </a:r>
            <a:r>
              <a:rPr lang="en-US" altLang="ko-KR" b="1" dirty="0" smtClean="0"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.”</a:t>
            </a:r>
            <a:endParaRPr lang="ko-KR" altLang="en-US" dirty="0">
              <a:latin typeface="HY중고딕" panose="02030600000101010101" pitchFamily="18" charset="-127"/>
              <a:ea typeface="HY중고딕" panose="02030600000101010101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516" y="4265278"/>
            <a:ext cx="1412566" cy="2725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 </a:t>
            </a:r>
            <a:r>
              <a:rPr lang="ko-KR" altLang="en-US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  사  명</a:t>
            </a:r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ts val="3500"/>
              </a:lnSpc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▶ </a:t>
            </a:r>
            <a:r>
              <a:rPr lang="ko-KR" altLang="en-US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설  </a:t>
            </a:r>
            <a:r>
              <a:rPr lang="ko-KR" alt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립</a:t>
            </a:r>
            <a:r>
              <a:rPr lang="ko-KR" altLang="en-US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  일</a:t>
            </a:r>
            <a:endParaRPr lang="en-US" altLang="ko-KR" sz="1600" b="1" dirty="0" smtClean="0">
              <a:solidFill>
                <a:schemeClr val="accent1">
                  <a:lumMod val="75000"/>
                </a:schemeClr>
              </a:solidFill>
              <a:latin typeface="맑은 고딕" panose="020B0503020000020004" pitchFamily="50" charset="-127"/>
            </a:endParaRP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▶ </a:t>
            </a:r>
            <a:r>
              <a:rPr lang="ko-KR" altLang="en-US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대  표  자</a:t>
            </a:r>
            <a:endParaRPr lang="en-US" altLang="ko-KR" sz="1600" b="1" dirty="0" smtClean="0">
              <a:solidFill>
                <a:schemeClr val="accent1">
                  <a:lumMod val="75000"/>
                </a:schemeClr>
              </a:solidFill>
              <a:latin typeface="맑은 고딕" panose="020B0503020000020004" pitchFamily="50" charset="-127"/>
            </a:endParaRP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▶ </a:t>
            </a:r>
            <a:r>
              <a:rPr lang="ko-KR" altLang="en-US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자  본  금</a:t>
            </a:r>
            <a:endParaRPr lang="en-US" altLang="ko-KR" sz="1600" b="1" dirty="0" smtClean="0">
              <a:solidFill>
                <a:schemeClr val="accent1">
                  <a:lumMod val="75000"/>
                </a:schemeClr>
              </a:solidFill>
              <a:latin typeface="맑은 고딕" panose="020B0503020000020004" pitchFamily="50" charset="-127"/>
            </a:endParaRP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▶ </a:t>
            </a:r>
            <a:r>
              <a:rPr lang="ko-KR" altLang="en-US" sz="1600" b="1" spc="-150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사 업 내 용</a:t>
            </a:r>
            <a:endParaRPr lang="en-US" altLang="ko-KR" sz="1600" b="1" spc="-15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3500"/>
              </a:lnSpc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▶ </a:t>
            </a:r>
            <a:r>
              <a:rPr lang="ko-KR" altLang="en-US" sz="1600" b="1" dirty="0" smtClean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</a:rPr>
              <a:t>소  재  지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4166" y="4265278"/>
            <a:ext cx="6647974" cy="4580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주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대한피엔씨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(PNC CO.,LTD. )</a:t>
            </a: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1984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년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9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월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(1989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년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월 법인전환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</a:p>
          <a:p>
            <a:pPr>
              <a:lnSpc>
                <a:spcPts val="3500"/>
              </a:lnSpc>
            </a:pP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신 대 건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10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억원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Clean Filter System, Clean Room System, Clean Energy System</a:t>
            </a: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본      </a:t>
            </a:r>
            <a:r>
              <a:rPr lang="en-US" altLang="ko-KR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  </a:t>
            </a:r>
            <a:r>
              <a:rPr lang="ko-KR" altLang="en-US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충남 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당진시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송악읍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부곡공단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길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28-90</a:t>
            </a:r>
          </a:p>
          <a:p>
            <a:pPr>
              <a:lnSpc>
                <a:spcPts val="3500"/>
              </a:lnSpc>
            </a:pP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                        TEL : 041-358-0020 / FAX : 041-358-0026</a:t>
            </a:r>
          </a:p>
          <a:p>
            <a:pPr>
              <a:lnSpc>
                <a:spcPts val="3500"/>
              </a:lnSpc>
            </a:pPr>
            <a:r>
              <a:rPr lang="en-US" altLang="ko-KR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서울사무소</a:t>
            </a:r>
            <a:r>
              <a:rPr lang="en-US" altLang="ko-KR" sz="1600" b="1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서울시 금천구 가산디지털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로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131</a:t>
            </a:r>
          </a:p>
          <a:p>
            <a:pPr>
              <a:lnSpc>
                <a:spcPts val="3500"/>
              </a:lnSpc>
            </a:pP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                         TEL : 02-851-0020 / FAX : 02-851-0076</a:t>
            </a:r>
          </a:p>
          <a:p>
            <a:pPr>
              <a:lnSpc>
                <a:spcPts val="3500"/>
              </a:lnSpc>
            </a:pPr>
            <a:r>
              <a:rPr lang="en-US" altLang="ko-KR" sz="1600" b="1" spc="-100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600" b="1" spc="-100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중 국 법 인</a:t>
            </a:r>
            <a:r>
              <a:rPr lang="en-US" altLang="ko-KR" sz="1600" b="1" spc="-100" dirty="0" smtClean="0">
                <a:solidFill>
                  <a:srgbClr val="3333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 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北京市 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通州区 工业开发区光华路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16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号 方和正圆 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B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座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213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Arial Unicode MS" panose="020B0604020202020204" pitchFamily="50" charset="-127"/>
              </a:rPr>
              <a:t>室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16025" y="522906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 사 소 개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77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8089640" y="2220687"/>
            <a:ext cx="4572000" cy="4021494"/>
          </a:xfrm>
          <a:prstGeom prst="roundRect">
            <a:avLst>
              <a:gd name="adj" fmla="val 105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 bwMode="auto">
          <a:xfrm>
            <a:off x="445436" y="2079685"/>
            <a:ext cx="7644204" cy="636451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16000" tIns="216000" rIns="216000" bIns="216000" anchor="t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AutoNum type="arabicPeriod"/>
              <a:defRPr/>
            </a:pPr>
            <a:r>
              <a:rPr lang="ko-KR" altLang="en-US" sz="2000" dirty="0" err="1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집진기의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전력비용을 대폭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절감</a:t>
            </a:r>
            <a:endParaRPr lang="en-US" altLang="ko-KR" sz="2000" dirty="0" smtClean="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ko-KR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– CO</a:t>
            </a:r>
            <a:r>
              <a:rPr lang="en-US" altLang="ko-KR" sz="2000" baseline="300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20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저감 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효과 </a:t>
            </a: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 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차압</a:t>
            </a:r>
            <a:r>
              <a:rPr lang="en-US" altLang="ko-KR" sz="20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(△P)</a:t>
            </a:r>
            <a:r>
              <a:rPr lang="ko-KR" altLang="en-US" sz="20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과 압축공기 사용량 </a:t>
            </a:r>
            <a:r>
              <a:rPr lang="ko-KR" altLang="en-US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감소 </a:t>
            </a:r>
            <a:r>
              <a:rPr lang="en-US" altLang="ko-KR" sz="20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en-US" altLang="ko-KR" sz="2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 marL="342873" indent="-342873">
              <a:lnSpc>
                <a:spcPct val="150000"/>
              </a:lnSpc>
              <a:spcBef>
                <a:spcPts val="600"/>
              </a:spcBef>
              <a:buAutoNum type="arabicPeriod" startAt="2"/>
              <a:defRPr/>
            </a:pPr>
            <a:r>
              <a:rPr lang="ko-KR" altLang="en-US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생산성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향상</a:t>
            </a:r>
            <a:endParaRPr lang="en-US" altLang="ko-KR" sz="2000" dirty="0" smtClean="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ko-KR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-    </a:t>
            </a:r>
            <a:r>
              <a:rPr lang="ko-KR" altLang="en-US" sz="2000" dirty="0" err="1">
                <a:latin typeface="HY헤드라인M" pitchFamily="18" charset="-127"/>
                <a:ea typeface="HY헤드라인M" pitchFamily="18" charset="-127"/>
              </a:rPr>
              <a:t>저차압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 운전과 </a:t>
            </a:r>
            <a:r>
              <a:rPr lang="ko-KR" altLang="en-US" sz="2000" dirty="0" err="1">
                <a:latin typeface="HY헤드라인M" pitchFamily="18" charset="-127"/>
                <a:ea typeface="HY헤드라인M" pitchFamily="18" charset="-127"/>
              </a:rPr>
              <a:t>풍량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 증가로 생산설비의 생산성 향상 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 marL="342873" indent="-342873">
              <a:lnSpc>
                <a:spcPct val="150000"/>
              </a:lnSpc>
              <a:spcBef>
                <a:spcPts val="600"/>
              </a:spcBef>
              <a:buAutoNum type="arabicPeriod" startAt="2"/>
              <a:defRPr/>
            </a:pPr>
            <a:endParaRPr lang="en-US" altLang="ko-KR" sz="2000" dirty="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AutoNum type="arabicPeriod" startAt="3"/>
              <a:defRPr/>
            </a:pP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백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수명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연장 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[</a:t>
            </a:r>
            <a:r>
              <a:rPr lang="ko-KR" altLang="en-US" sz="2000" dirty="0" err="1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저차압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운전</a:t>
            </a:r>
            <a:r>
              <a:rPr lang="en-US" altLang="ko-KR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온화한 </a:t>
            </a:r>
            <a:r>
              <a:rPr lang="ko-KR" altLang="en-US" sz="2000" dirty="0" err="1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펄싱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]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ko-KR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-  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백 </a:t>
            </a:r>
            <a:r>
              <a:rPr lang="ko-KR" altLang="en-US" sz="2000" dirty="0" err="1">
                <a:latin typeface="HY헤드라인M" pitchFamily="18" charset="-127"/>
                <a:ea typeface="HY헤드라인M" pitchFamily="18" charset="-127"/>
              </a:rPr>
              <a:t>교체비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 절감 및 교체로 인한 생산정지 시간 감소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 marL="342873" indent="-342873">
              <a:lnSpc>
                <a:spcPct val="150000"/>
              </a:lnSpc>
              <a:spcBef>
                <a:spcPts val="600"/>
              </a:spcBef>
              <a:buAutoNum type="arabicPeriod" startAt="4"/>
              <a:defRPr/>
            </a:pPr>
            <a:r>
              <a:rPr lang="ko-KR" altLang="en-US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배출농도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감소</a:t>
            </a:r>
            <a:endParaRPr lang="en-US" altLang="ko-KR" sz="2000" dirty="0" smtClean="0">
              <a:solidFill>
                <a:srgbClr val="C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ko-KR" sz="20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-   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강화된 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환경규제치 만족 및 원자재 회수율 증가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 marL="342873" indent="-342873">
              <a:lnSpc>
                <a:spcPct val="150000"/>
              </a:lnSpc>
              <a:spcBef>
                <a:spcPts val="600"/>
              </a:spcBef>
              <a:buAutoNum type="arabicPeriod" startAt="4"/>
              <a:defRPr/>
            </a:pP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16025" y="513575"/>
            <a:ext cx="2295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 err="1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Cllex</a:t>
            </a:r>
            <a:r>
              <a:rPr lang="en-US" altLang="ko-KR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B </a:t>
            </a:r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효과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028422"/>
              </p:ext>
            </p:extLst>
          </p:nvPr>
        </p:nvGraphicFramePr>
        <p:xfrm>
          <a:off x="8363476" y="5130866"/>
          <a:ext cx="4154323" cy="639746"/>
        </p:xfrm>
        <a:graphic>
          <a:graphicData uri="http://schemas.openxmlformats.org/drawingml/2006/table">
            <a:tbl>
              <a:tblPr/>
              <a:tblGrid>
                <a:gridCol w="2759636"/>
                <a:gridCol w="1394687"/>
              </a:tblGrid>
              <a:tr h="32108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∴ </a:t>
                      </a:r>
                      <a:r>
                        <a:rPr lang="en-US" altLang="ko-K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FAN</a:t>
                      </a:r>
                      <a:r>
                        <a:rPr lang="ko-KR" altLang="en-US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</a:t>
                      </a:r>
                      <a:endParaRPr lang="en-US" altLang="ko-KR" sz="1600" b="1" i="0" u="none" strike="noStrike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en-US" altLang="ko-K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ko-KR" altLang="en-US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시간당 전기소모량</a:t>
                      </a:r>
                      <a:r>
                        <a:rPr lang="en-US" altLang="ko-K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(kwh</a:t>
                      </a:r>
                      <a:r>
                        <a:rPr lang="en-US" altLang="ko-KR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)=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Q X 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Δ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8666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6120 X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효율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8535309" y="2451324"/>
            <a:ext cx="4070345" cy="263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풍량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18,000CMM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설계 </a:t>
            </a:r>
            <a:r>
              <a:rPr lang="ko-KR" altLang="en-US" dirty="0" err="1" smtClean="0">
                <a:latin typeface="HY헤드라인M" pitchFamily="18" charset="-127"/>
                <a:ea typeface="HY헤드라인M" pitchFamily="18" charset="-127"/>
              </a:rPr>
              <a:t>집진기의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차압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50mmAq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감소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ko-KR" altLang="en-US" dirty="0" err="1">
                <a:latin typeface="HY헤드라인M" pitchFamily="18" charset="-127"/>
                <a:ea typeface="HY헤드라인M" pitchFamily="18" charset="-127"/>
              </a:rPr>
              <a:t>계속가동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동력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FAN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인버터 조절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전력비 </a:t>
            </a:r>
            <a:r>
              <a:rPr lang="ko-KR" altLang="en-US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절감액</a:t>
            </a:r>
            <a:endParaRPr lang="en-US" altLang="ko-KR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년간 약 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130</a:t>
            </a:r>
            <a:r>
              <a:rPr lang="ko-KR" altLang="en-US" sz="20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백만원</a:t>
            </a: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절감효과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06" y="5887133"/>
            <a:ext cx="3136293" cy="401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76484"/>
            <a:ext cx="13208000" cy="303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직사각형 8"/>
          <p:cNvSpPr/>
          <p:nvPr/>
        </p:nvSpPr>
        <p:spPr>
          <a:xfrm>
            <a:off x="4643424" y="6913562"/>
            <a:ext cx="3297378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467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www.pnc21.com</a:t>
            </a:r>
            <a:endParaRPr lang="ko-KR" altLang="en-US" sz="3467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99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298571" y="1847461"/>
            <a:ext cx="1735494" cy="1735494"/>
          </a:xfrm>
          <a:custGeom>
            <a:avLst/>
            <a:gdLst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4" fmla="*/ 0 w 1735494"/>
              <a:gd name="connsiteY4" fmla="*/ 867747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4" fmla="*/ 91440 w 1735494"/>
              <a:gd name="connsiteY4" fmla="*/ 959187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5494" h="1735494">
                <a:moveTo>
                  <a:pt x="0" y="867747"/>
                </a:moveTo>
                <a:cubicBezTo>
                  <a:pt x="0" y="388504"/>
                  <a:pt x="388504" y="0"/>
                  <a:pt x="867747" y="0"/>
                </a:cubicBezTo>
                <a:cubicBezTo>
                  <a:pt x="1346990" y="0"/>
                  <a:pt x="1735494" y="388504"/>
                  <a:pt x="1735494" y="867747"/>
                </a:cubicBezTo>
                <a:cubicBezTo>
                  <a:pt x="1735494" y="1346990"/>
                  <a:pt x="1346990" y="1735494"/>
                  <a:pt x="867747" y="1735494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5488087" y="3489920"/>
            <a:ext cx="3692446" cy="568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기술연구소 설립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(2002)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해외건설업 신고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(2003)</a:t>
            </a:r>
          </a:p>
          <a:p>
            <a:pPr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특허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10-0450383 (2004) </a:t>
            </a:r>
          </a:p>
          <a:p>
            <a:pPr>
              <a:lnSpc>
                <a:spcPct val="160000"/>
              </a:lnSpc>
            </a:pPr>
            <a:r>
              <a:rPr lang="en-US" altLang="ko-KR" sz="13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en-US" altLang="ko-KR" sz="13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통기성이 우수한 필터의 제조방법</a:t>
            </a:r>
            <a:endParaRPr lang="en-US" altLang="ko-KR" sz="1300" dirty="0" smtClean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중국법인 설립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(2005)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500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만불 </a:t>
            </a:r>
            <a:r>
              <a:rPr lang="ko-KR" altLang="en-US" sz="1400" dirty="0" err="1">
                <a:solidFill>
                  <a:srgbClr val="000000"/>
                </a:solidFill>
                <a:latin typeface="+mn-ea"/>
              </a:rPr>
              <a:t>수출탑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 수상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(2006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특허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10-0614926 (2006) </a:t>
            </a:r>
          </a:p>
          <a:p>
            <a:pPr>
              <a:lnSpc>
                <a:spcPct val="16000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 smtClean="0">
                <a:solidFill>
                  <a:srgbClr val="000000"/>
                </a:solidFill>
                <a:latin typeface="+mj-ea"/>
                <a:ea typeface="+mj-ea"/>
              </a:rPr>
              <a:t>▶ </a:t>
            </a:r>
            <a:r>
              <a:rPr lang="ko-KR" altLang="en-US" sz="1300" dirty="0" smtClean="0">
                <a:solidFill>
                  <a:srgbClr val="000000"/>
                </a:solidFill>
                <a:latin typeface="+mj-ea"/>
                <a:ea typeface="+mj-ea"/>
              </a:rPr>
              <a:t>거품코팅 </a:t>
            </a:r>
            <a:r>
              <a:rPr lang="ko-KR" altLang="en-US" sz="1300" dirty="0" err="1" smtClean="0">
                <a:solidFill>
                  <a:srgbClr val="000000"/>
                </a:solidFill>
                <a:latin typeface="+mj-ea"/>
                <a:ea typeface="+mj-ea"/>
              </a:rPr>
              <a:t>필터여재</a:t>
            </a:r>
            <a:r>
              <a:rPr lang="ko-KR" altLang="en-US" sz="1300" dirty="0" smtClean="0">
                <a:solidFill>
                  <a:srgbClr val="000000"/>
                </a:solidFill>
                <a:latin typeface="+mj-ea"/>
                <a:ea typeface="+mj-ea"/>
              </a:rPr>
              <a:t> 제조방법</a:t>
            </a:r>
            <a:endParaRPr lang="en-US" altLang="ko-KR" sz="13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algn="l"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본사 확장 이전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충남 당진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2006)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CE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해외규격 인증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(2006)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대통령표창 수상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중소기업인 대회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, 2007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)</a:t>
            </a: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ISO 14001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인증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(2008)</a:t>
            </a: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수출입 전문 ㈜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FILTECH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설립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(2009)</a:t>
            </a: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고효율에너지기자재 인증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(3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종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) (2009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특허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10-0900818 (2009) </a:t>
            </a: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미세기공을 갖는 공조용 </a:t>
            </a:r>
            <a:r>
              <a:rPr lang="ko-KR" altLang="en-US" sz="1300" dirty="0" err="1" smtClean="0">
                <a:solidFill>
                  <a:srgbClr val="000000"/>
                </a:solidFill>
                <a:latin typeface="+mn-ea"/>
              </a:rPr>
              <a:t>프리필터</a:t>
            </a:r>
            <a:endParaRPr lang="en-US" altLang="ko-KR" sz="13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9462181" y="3489646"/>
            <a:ext cx="3482782" cy="606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algn="l"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ERV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고효율인증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(3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종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) (2010)</a:t>
            </a: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ERV 200CMH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고효율 인증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(2011)</a:t>
            </a:r>
          </a:p>
          <a:p>
            <a:pPr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특허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10-1013157 (2011)</a:t>
            </a: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ko-KR" altLang="en-US" sz="1300" dirty="0" err="1" smtClean="0">
                <a:solidFill>
                  <a:srgbClr val="000000"/>
                </a:solidFill>
                <a:latin typeface="+mn-ea"/>
              </a:rPr>
              <a:t>초미세기공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 카트리지 제조방법</a:t>
            </a:r>
            <a:endParaRPr lang="en-US" altLang="ko-KR" sz="1300" dirty="0" smtClean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특허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10-1013158 (2011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en-US" altLang="ko-KR" sz="13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ko-KR" altLang="en-US" sz="1300" dirty="0" smtClean="0">
                <a:solidFill>
                  <a:srgbClr val="000000"/>
                </a:solidFill>
                <a:latin typeface="+mj-ea"/>
              </a:rPr>
              <a:t>코팅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 여과지를 이용한 필터 제조방법</a:t>
            </a:r>
            <a:endParaRPr lang="en-US" altLang="ko-KR" sz="1300" dirty="0" smtClean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특허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10-1228882 (2013)</a:t>
            </a:r>
          </a:p>
          <a:p>
            <a:pPr>
              <a:lnSpc>
                <a:spcPct val="160000"/>
              </a:lnSpc>
            </a:pPr>
            <a:r>
              <a:rPr lang="en-US" altLang="ko-KR" sz="13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ko-KR" altLang="en-US" sz="1300" dirty="0" err="1" smtClean="0">
                <a:solidFill>
                  <a:srgbClr val="000000"/>
                </a:solidFill>
                <a:latin typeface="+mj-ea"/>
              </a:rPr>
              <a:t>주름형</a:t>
            </a:r>
            <a:r>
              <a:rPr lang="ko-KR" altLang="en-US" sz="1300" dirty="0" smtClean="0">
                <a:solidFill>
                  <a:srgbClr val="000000"/>
                </a:solidFill>
                <a:latin typeface="+mj-ea"/>
              </a:rPr>
              <a:t> 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카트리지 필터</a:t>
            </a:r>
            <a:endParaRPr lang="en-US" altLang="ko-KR" sz="1300" dirty="0" smtClean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산업통상자원부 장관 표창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(2014)</a:t>
            </a: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한국전력공사 우수협력업체 인증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(2015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중국특허출원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201510400301 (2015) </a:t>
            </a:r>
          </a:p>
          <a:p>
            <a:pPr>
              <a:lnSpc>
                <a:spcPct val="16000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주름필터 및 제조방법</a:t>
            </a:r>
            <a:endParaRPr lang="en-US" altLang="ko-KR" sz="1300" dirty="0" smtClean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특허출원 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10-2015-0073584 (2015) </a:t>
            </a: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ko-KR" altLang="en-US" sz="1300" dirty="0" err="1" smtClean="0">
                <a:solidFill>
                  <a:srgbClr val="000000"/>
                </a:solidFill>
                <a:latin typeface="+mn-ea"/>
              </a:rPr>
              <a:t>소각가능한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 필터 및 제조방법</a:t>
            </a:r>
            <a:endParaRPr lang="en-US" altLang="ko-KR" sz="1300" dirty="0" smtClean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GS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</a:rPr>
              <a:t>파워 우수협력업체 인증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(2017)</a:t>
            </a:r>
          </a:p>
          <a:p>
            <a:pPr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특허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</a:t>
            </a: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10-1725798/1762546, 2017) </a:t>
            </a:r>
          </a:p>
          <a:p>
            <a:pPr>
              <a:lnSpc>
                <a:spcPct val="160000"/>
              </a:lnSpc>
            </a:pP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+mj-ea"/>
              </a:rPr>
              <a:t>▶ </a:t>
            </a:r>
            <a:r>
              <a:rPr lang="ko-KR" altLang="en-US" sz="1300" dirty="0" smtClean="0">
                <a:solidFill>
                  <a:srgbClr val="000000"/>
                </a:solidFill>
                <a:latin typeface="+mn-ea"/>
              </a:rPr>
              <a:t>대형 카트리지 필터 및 제조방법</a:t>
            </a:r>
            <a:endParaRPr lang="en-US" altLang="ko-KR" sz="1300" dirty="0" smtClean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60000"/>
              </a:lnSpc>
            </a:pP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60000"/>
              </a:lnSpc>
            </a:pPr>
            <a:endParaRPr lang="en-US" altLang="ko-KR" sz="1400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60000"/>
              </a:lnSpc>
            </a:pPr>
            <a:endParaRPr lang="en-US" altLang="ko-KR" sz="1400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549579" y="3457897"/>
            <a:ext cx="3473255" cy="472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/>
          <a:lstStyle/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 err="1">
                <a:solidFill>
                  <a:srgbClr val="000000"/>
                </a:solidFill>
                <a:latin typeface="+mn-ea"/>
              </a:rPr>
              <a:t>대한휠타산업사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 설립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(1984)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법인전환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(1989)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시화공단준공 이전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(1993) 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고압가스냉동기제조허가 취득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(1995)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(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주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400" dirty="0" err="1">
                <a:solidFill>
                  <a:srgbClr val="000000"/>
                </a:solidFill>
                <a:latin typeface="+mn-ea"/>
              </a:rPr>
              <a:t>대한피엔씨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 상호 변경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(1996)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ISO 9001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인증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(1998)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냉각유체기계실용신안 등록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(1998)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전문건설업등록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(1999)</a:t>
            </a:r>
          </a:p>
          <a:p>
            <a:pPr algn="l">
              <a:lnSpc>
                <a:spcPct val="16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+mn-ea"/>
              </a:rPr>
              <a:t>•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벤처평가우수기업 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(00, 02, 04)</a:t>
            </a:r>
          </a:p>
        </p:txBody>
      </p:sp>
      <p:sp>
        <p:nvSpPr>
          <p:cNvPr id="6" name="타원 5"/>
          <p:cNvSpPr/>
          <p:nvPr/>
        </p:nvSpPr>
        <p:spPr>
          <a:xfrm>
            <a:off x="559831" y="2090058"/>
            <a:ext cx="1296955" cy="1296955"/>
          </a:xfrm>
          <a:prstGeom prst="ellipse">
            <a:avLst/>
          </a:prstGeom>
          <a:solidFill>
            <a:schemeClr val="accent1"/>
          </a:solidFill>
          <a:scene3d>
            <a:camera prst="obliqueTopLeft"/>
            <a:lightRig rig="threePt" dir="t"/>
          </a:scene3d>
          <a:sp3d extrusionH="107950">
            <a:bevelT w="273050"/>
            <a:bevelB w="82550" h="1778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2034065" y="2724538"/>
            <a:ext cx="18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>
            <a:stCxn id="7" idx="3"/>
          </p:cNvCxnSpPr>
          <p:nvPr/>
        </p:nvCxnSpPr>
        <p:spPr>
          <a:xfrm>
            <a:off x="1166318" y="3582955"/>
            <a:ext cx="0" cy="415212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6"/>
          <p:cNvSpPr/>
          <p:nvPr/>
        </p:nvSpPr>
        <p:spPr>
          <a:xfrm>
            <a:off x="4150834" y="1847461"/>
            <a:ext cx="1735494" cy="1735494"/>
          </a:xfrm>
          <a:custGeom>
            <a:avLst/>
            <a:gdLst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4" fmla="*/ 0 w 1735494"/>
              <a:gd name="connsiteY4" fmla="*/ 867747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4" fmla="*/ 91440 w 1735494"/>
              <a:gd name="connsiteY4" fmla="*/ 959187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5494" h="1735494">
                <a:moveTo>
                  <a:pt x="0" y="867747"/>
                </a:moveTo>
                <a:cubicBezTo>
                  <a:pt x="0" y="388504"/>
                  <a:pt x="388504" y="0"/>
                  <a:pt x="867747" y="0"/>
                </a:cubicBezTo>
                <a:cubicBezTo>
                  <a:pt x="1346990" y="0"/>
                  <a:pt x="1735494" y="388504"/>
                  <a:pt x="1735494" y="867747"/>
                </a:cubicBezTo>
                <a:cubicBezTo>
                  <a:pt x="1735494" y="1346990"/>
                  <a:pt x="1346990" y="1735494"/>
                  <a:pt x="867747" y="1735494"/>
                </a:cubicBezTo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4412094" y="2090058"/>
            <a:ext cx="1296955" cy="12969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bliqueTopLeft"/>
            <a:lightRig rig="threePt" dir="t"/>
          </a:scene3d>
          <a:sp3d extrusionH="107950">
            <a:bevelT w="273050"/>
            <a:bevelB w="82550" h="1778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>
            <a:endCxn id="19" idx="0"/>
          </p:cNvCxnSpPr>
          <p:nvPr/>
        </p:nvCxnSpPr>
        <p:spPr>
          <a:xfrm flipV="1">
            <a:off x="5886328" y="2715208"/>
            <a:ext cx="1800000" cy="933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15" idx="3"/>
          </p:cNvCxnSpPr>
          <p:nvPr/>
        </p:nvCxnSpPr>
        <p:spPr>
          <a:xfrm>
            <a:off x="5018581" y="3582955"/>
            <a:ext cx="0" cy="5589037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타원 6"/>
          <p:cNvSpPr/>
          <p:nvPr/>
        </p:nvSpPr>
        <p:spPr>
          <a:xfrm>
            <a:off x="8230501" y="1847461"/>
            <a:ext cx="1735494" cy="1735494"/>
          </a:xfrm>
          <a:custGeom>
            <a:avLst/>
            <a:gdLst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4" fmla="*/ 0 w 1735494"/>
              <a:gd name="connsiteY4" fmla="*/ 867747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4" fmla="*/ 91440 w 1735494"/>
              <a:gd name="connsiteY4" fmla="*/ 959187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  <a:gd name="connsiteX0" fmla="*/ 0 w 1735494"/>
              <a:gd name="connsiteY0" fmla="*/ 867747 h 1735494"/>
              <a:gd name="connsiteX1" fmla="*/ 867747 w 1735494"/>
              <a:gd name="connsiteY1" fmla="*/ 0 h 1735494"/>
              <a:gd name="connsiteX2" fmla="*/ 1735494 w 1735494"/>
              <a:gd name="connsiteY2" fmla="*/ 867747 h 1735494"/>
              <a:gd name="connsiteX3" fmla="*/ 867747 w 1735494"/>
              <a:gd name="connsiteY3" fmla="*/ 1735494 h 173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5494" h="1735494">
                <a:moveTo>
                  <a:pt x="0" y="867747"/>
                </a:moveTo>
                <a:cubicBezTo>
                  <a:pt x="0" y="388504"/>
                  <a:pt x="388504" y="0"/>
                  <a:pt x="867747" y="0"/>
                </a:cubicBezTo>
                <a:cubicBezTo>
                  <a:pt x="1346990" y="0"/>
                  <a:pt x="1735494" y="388504"/>
                  <a:pt x="1735494" y="867747"/>
                </a:cubicBezTo>
                <a:cubicBezTo>
                  <a:pt x="1735494" y="1346990"/>
                  <a:pt x="1346990" y="1735494"/>
                  <a:pt x="867747" y="1735494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8491761" y="2090058"/>
            <a:ext cx="1296955" cy="12969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 extrusionH="107950">
            <a:bevelT w="273050"/>
            <a:bevelB w="82550" h="1778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연결선 20"/>
          <p:cNvCxnSpPr/>
          <p:nvPr/>
        </p:nvCxnSpPr>
        <p:spPr>
          <a:xfrm>
            <a:off x="9965995" y="2724538"/>
            <a:ext cx="1800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>
            <a:stCxn id="19" idx="3"/>
          </p:cNvCxnSpPr>
          <p:nvPr/>
        </p:nvCxnSpPr>
        <p:spPr>
          <a:xfrm>
            <a:off x="9098248" y="3582955"/>
            <a:ext cx="0" cy="569167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2197873" y="2027795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설립기</a:t>
            </a:r>
            <a:endParaRPr lang="ko-KR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225707" y="2027795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성장기</a:t>
            </a:r>
            <a:endParaRPr lang="ko-KR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341314" y="2027795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도약기</a:t>
            </a:r>
            <a:endParaRPr lang="ko-KR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50429" y="2543145"/>
            <a:ext cx="122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1984 ~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465254" y="2493842"/>
            <a:ext cx="122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2000 ~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565376" y="2493842"/>
            <a:ext cx="122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2010 ~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16025" y="522906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 사 연 혁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72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54" y="2024999"/>
            <a:ext cx="1313563" cy="374201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5385" r="11639" b="33077"/>
          <a:stretch/>
        </p:blipFill>
        <p:spPr>
          <a:xfrm>
            <a:off x="6818624" y="5413990"/>
            <a:ext cx="2423654" cy="252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8" descr="ERV 설치 예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93" y="7531644"/>
            <a:ext cx="2326487" cy="216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7" descr="2023(5332)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53" y="3069643"/>
            <a:ext cx="2957860" cy="220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11818" y="536281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 업 영 역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202996" y="2024999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Liquid Filter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49373" y="2038501"/>
            <a:ext cx="1606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Air Filter</a:t>
            </a:r>
            <a:endParaRPr lang="ko-KR" alt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9222405" y="5413990"/>
            <a:ext cx="2222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Clean Room</a:t>
            </a:r>
            <a:endParaRPr lang="ko-KR" alt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9425" y="5584043"/>
            <a:ext cx="2359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Clean Energy</a:t>
            </a:r>
            <a:endParaRPr lang="ko-KR" alt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49373" y="2738297"/>
            <a:ext cx="5702666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여러분야에서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사용되고 있는 펄스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-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젯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집진기와 관련하여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일반적으로 발생하는 많은 문제들이 있다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이 선택은 설비비나 정지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시간면에서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큰 지출을 필요로 한다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손쉬운 문제 해결책 즉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주름필터백의 적용이다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</a:p>
          <a:p>
            <a:pPr>
              <a:spcAft>
                <a:spcPts val="500"/>
              </a:spcAft>
            </a:pPr>
            <a:endParaRPr lang="en-US" altLang="ko-KR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>
                <a:solidFill>
                  <a:srgbClr val="000000"/>
                </a:solidFill>
                <a:latin typeface="+mj-ea"/>
              </a:rPr>
              <a:t>환경오염의 심각성으로  </a:t>
            </a:r>
            <a:r>
              <a:rPr lang="en-US" altLang="ko-KR" sz="1400" dirty="0">
                <a:solidFill>
                  <a:srgbClr val="000000"/>
                </a:solidFill>
                <a:latin typeface="+mj-ea"/>
              </a:rPr>
              <a:t>Filter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</a:rPr>
              <a:t>에</a:t>
            </a:r>
            <a:endParaRPr lang="en-US" altLang="ko-KR" sz="1400" dirty="0" smtClean="0">
              <a:solidFill>
                <a:srgbClr val="000000"/>
              </a:solidFill>
              <a:latin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</a:rPr>
              <a:t>대한 </a:t>
            </a:r>
            <a:r>
              <a:rPr lang="ko-KR" altLang="en-US" sz="1400" dirty="0">
                <a:solidFill>
                  <a:srgbClr val="000000"/>
                </a:solidFill>
                <a:latin typeface="+mj-ea"/>
              </a:rPr>
              <a:t>수요가 급신장 하고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</a:rPr>
              <a:t>있으며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</a:rPr>
              <a:t>, </a:t>
            </a:r>
            <a:endParaRPr lang="en-US" altLang="ko-KR" sz="1400" dirty="0">
              <a:solidFill>
                <a:srgbClr val="000000"/>
              </a:solidFill>
              <a:latin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</a:rPr>
              <a:t>집진설비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</a:rPr>
              <a:t>, Clean </a:t>
            </a:r>
            <a:r>
              <a:rPr lang="en-US" altLang="ko-KR" sz="1400" dirty="0">
                <a:solidFill>
                  <a:srgbClr val="000000"/>
                </a:solidFill>
                <a:latin typeface="+mj-ea"/>
              </a:rPr>
              <a:t>Room, </a:t>
            </a:r>
            <a:r>
              <a:rPr lang="ko-KR" altLang="en-US" sz="1400" dirty="0">
                <a:solidFill>
                  <a:srgbClr val="000000"/>
                </a:solidFill>
                <a:latin typeface="+mj-ea"/>
              </a:rPr>
              <a:t>공조시스템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</a:rPr>
              <a:t>,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</a:rPr>
              <a:t>발전설비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</a:rPr>
              <a:t>가정용 </a:t>
            </a:r>
            <a:r>
              <a:rPr lang="ko-KR" altLang="en-US" sz="1400" dirty="0">
                <a:solidFill>
                  <a:srgbClr val="000000"/>
                </a:solidFill>
                <a:latin typeface="+mj-ea"/>
              </a:rPr>
              <a:t>등 수요급증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202996" y="2623908"/>
            <a:ext cx="4486869" cy="1487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b="1" dirty="0" smtClean="0">
                <a:solidFill>
                  <a:srgbClr val="3333FF"/>
                </a:solidFill>
                <a:latin typeface="+mj-ea"/>
                <a:ea typeface="+mj-ea"/>
              </a:rPr>
              <a:t>E.D.M(Electric </a:t>
            </a:r>
            <a:r>
              <a:rPr lang="en-US" altLang="ko-KR" b="1" dirty="0" err="1" smtClean="0">
                <a:solidFill>
                  <a:srgbClr val="3333FF"/>
                </a:solidFill>
                <a:latin typeface="+mj-ea"/>
                <a:ea typeface="+mj-ea"/>
              </a:rPr>
              <a:t>Dischage</a:t>
            </a:r>
            <a:r>
              <a:rPr lang="en-US" altLang="ko-KR" b="1" dirty="0" smtClean="0">
                <a:solidFill>
                  <a:srgbClr val="3333FF"/>
                </a:solidFill>
                <a:latin typeface="+mj-ea"/>
                <a:ea typeface="+mj-ea"/>
              </a:rPr>
              <a:t> Machine) Filter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방전가공용 필터로서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정밀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금형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산업의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발전으로 수요가 증가하고 있음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미국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EU,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일본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중국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아시아 등 수출시장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급격히 신장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9222405" y="6044057"/>
            <a:ext cx="3849131" cy="1487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b="1" dirty="0" smtClean="0">
                <a:solidFill>
                  <a:srgbClr val="3333FF"/>
                </a:solidFill>
                <a:latin typeface="+mj-ea"/>
                <a:ea typeface="+mj-ea"/>
              </a:rPr>
              <a:t>BCR(Bio Clean Room)</a:t>
            </a:r>
          </a:p>
          <a:p>
            <a:pPr>
              <a:spcAft>
                <a:spcPts val="500"/>
              </a:spcAft>
            </a:pP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바이오크린룸은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세균오염 방지를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필요로한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미생물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유전자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생명공학 등에 널리 사용되며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특히 병원의 수술실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무균실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회복실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등의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청정도를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효율적으로 유지하는 설비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9222405" y="7819507"/>
            <a:ext cx="3486852" cy="1487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b="1" dirty="0" smtClean="0">
                <a:solidFill>
                  <a:srgbClr val="FF0000"/>
                </a:solidFill>
                <a:latin typeface="+mj-ea"/>
                <a:ea typeface="+mj-ea"/>
              </a:rPr>
              <a:t>ICR(Industrial Clean Room)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산업용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크린룸은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청정의 공기를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필요로한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산업현장에 주로 사용되며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반도체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LCD,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정밀기기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공학기기 등의 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생산현장에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초청정도를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유지하는 설비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9425" y="6254253"/>
            <a:ext cx="4128053" cy="2636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ERV (Energy Recovery Ventilation)</a:t>
            </a:r>
            <a:endParaRPr lang="ko-KR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3333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국내 독자적인 특허를 보유한 특수 가공된 전열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교환막과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유로구조를 사용하여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슬림한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 사이즈 및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높은 기밀성을 확보하였으며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최고 수준의 전열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교환 효율을 자랑하는 환기시스템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</a:p>
          <a:p>
            <a:pPr>
              <a:spcAft>
                <a:spcPts val="500"/>
              </a:spcAft>
            </a:pPr>
            <a:endParaRPr lang="en-US" altLang="ko-KR" sz="14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필터 효율을 극대화하여 항상 쾌적하고 상쾌한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공기를 </a:t>
            </a:r>
            <a:r>
              <a:rPr lang="ko-KR" altLang="en-US" sz="1400" dirty="0" err="1" smtClean="0">
                <a:solidFill>
                  <a:srgbClr val="000000"/>
                </a:solidFill>
                <a:latin typeface="+mj-ea"/>
                <a:ea typeface="+mj-ea"/>
              </a:rPr>
              <a:t>공급함으로서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전열교환 효율 뿐만 아니라</a:t>
            </a:r>
            <a:endParaRPr lang="en-US" altLang="ko-KR" sz="1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solidFill>
                  <a:srgbClr val="000000"/>
                </a:solidFill>
                <a:latin typeface="+mj-ea"/>
                <a:ea typeface="+mj-ea"/>
              </a:rPr>
              <a:t>미세먼지 제거에도 탁월</a:t>
            </a:r>
            <a:r>
              <a:rPr lang="en-US" altLang="ko-KR" sz="1400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38" y="3993259"/>
            <a:ext cx="2754176" cy="19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1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089150" y="8161266"/>
            <a:ext cx="2196000" cy="43200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Normal Temp. Type</a:t>
            </a:r>
            <a:endParaRPr lang="ko-KR" altLang="en-US" sz="1200" dirty="0">
              <a:solidFill>
                <a:schemeClr val="accent5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9871470" y="8161266"/>
            <a:ext cx="2196000" cy="43200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16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High Temp. Type</a:t>
            </a:r>
            <a:endParaRPr lang="ko-KR" altLang="en-US" sz="12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09" y="2360830"/>
            <a:ext cx="1178361" cy="479405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10" y="2360830"/>
            <a:ext cx="1288960" cy="4794053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5615770" y="8161266"/>
            <a:ext cx="2196000" cy="4320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Middle Temp. Type</a:t>
            </a: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7" y="2481652"/>
            <a:ext cx="1421510" cy="4794054"/>
          </a:xfrm>
          <a:prstGeom prst="rect">
            <a:avLst/>
          </a:prstGeom>
        </p:spPr>
      </p:pic>
      <p:sp>
        <p:nvSpPr>
          <p:cNvPr id="64" name="직사각형 63"/>
          <p:cNvSpPr/>
          <p:nvPr/>
        </p:nvSpPr>
        <p:spPr>
          <a:xfrm>
            <a:off x="1510661" y="2701759"/>
            <a:ext cx="3232488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sz="1600" b="1" dirty="0">
                <a:latin typeface="+mn-ea"/>
              </a:rPr>
              <a:t>Media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 PET </a:t>
            </a:r>
            <a:r>
              <a:rPr lang="en-US" altLang="ko-KR" sz="1600" b="1" dirty="0" err="1">
                <a:latin typeface="+mn-ea"/>
              </a:rPr>
              <a:t>Spunbond</a:t>
            </a:r>
            <a:r>
              <a:rPr lang="en-US" altLang="ko-KR" sz="1600" b="1" dirty="0">
                <a:latin typeface="+mn-ea"/>
              </a:rPr>
              <a:t> fabric 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 </a:t>
            </a:r>
            <a:r>
              <a:rPr lang="ko-KR" altLang="en-US" sz="1600" b="1" dirty="0">
                <a:latin typeface="+mn-ea"/>
              </a:rPr>
              <a:t>미세기공 </a:t>
            </a:r>
            <a:r>
              <a:rPr lang="en-US" altLang="ko-KR" sz="1600" b="1" dirty="0">
                <a:latin typeface="+mn-ea"/>
              </a:rPr>
              <a:t>Foam </a:t>
            </a:r>
            <a:r>
              <a:rPr lang="ko-KR" altLang="en-US" sz="1600" b="1" dirty="0" smtClean="0">
                <a:latin typeface="+mn-ea"/>
              </a:rPr>
              <a:t>코팅</a:t>
            </a:r>
            <a:endParaRPr lang="en-US" altLang="ko-KR" sz="1600" b="1" dirty="0" smtClean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600" b="1" dirty="0" smtClean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 smtClean="0">
                <a:latin typeface="+mn-ea"/>
              </a:rPr>
              <a:t> </a:t>
            </a:r>
            <a:r>
              <a:rPr lang="en-US" altLang="ko-KR" sz="1600" b="1" dirty="0">
                <a:latin typeface="+mn-ea"/>
              </a:rPr>
              <a:t>▶  </a:t>
            </a:r>
            <a:r>
              <a:rPr lang="ko-KR" altLang="en-US" sz="1600" b="1" dirty="0">
                <a:latin typeface="+mn-ea"/>
              </a:rPr>
              <a:t>도전</a:t>
            </a:r>
            <a:r>
              <a:rPr lang="en-US" altLang="ko-KR" sz="1600" b="1" dirty="0">
                <a:latin typeface="+mn-ea"/>
              </a:rPr>
              <a:t>, </a:t>
            </a:r>
            <a:r>
              <a:rPr lang="ko-KR" altLang="en-US" sz="1600" b="1" dirty="0">
                <a:latin typeface="+mn-ea"/>
              </a:rPr>
              <a:t>발수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600" b="1" dirty="0">
              <a:latin typeface="+mn-ea"/>
            </a:endParaRPr>
          </a:p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latin typeface="+mn-ea"/>
              </a:rPr>
              <a:t>사용온도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 ▶ </a:t>
            </a:r>
            <a:r>
              <a:rPr lang="ko-KR" altLang="en-US" sz="1600" b="1" dirty="0">
                <a:latin typeface="+mn-ea"/>
              </a:rPr>
              <a:t>연속사용 </a:t>
            </a:r>
            <a:r>
              <a:rPr lang="en-US" altLang="ko-KR" sz="1600" b="1" dirty="0">
                <a:latin typeface="+mn-ea"/>
              </a:rPr>
              <a:t>90℃ </a:t>
            </a:r>
            <a:r>
              <a:rPr lang="ko-KR" altLang="en-US" sz="1600" b="1" dirty="0">
                <a:latin typeface="+mn-ea"/>
              </a:rPr>
              <a:t>이하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600" b="1" dirty="0">
              <a:latin typeface="+mn-ea"/>
            </a:endParaRPr>
          </a:p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latin typeface="+mn-ea"/>
              </a:rPr>
              <a:t>규격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>
                <a:latin typeface="+mn-ea"/>
              </a:rPr>
              <a:t>기존대체 </a:t>
            </a:r>
            <a:r>
              <a:rPr lang="ko-KR" altLang="en-US" sz="1600" b="1" dirty="0" err="1">
                <a:latin typeface="+mn-ea"/>
              </a:rPr>
              <a:t>개조없이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smtClean="0">
                <a:latin typeface="+mn-ea"/>
              </a:rPr>
              <a:t>적용가능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 err="1">
                <a:latin typeface="+mn-ea"/>
              </a:rPr>
              <a:t>타공홀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Ø</a:t>
            </a:r>
            <a:r>
              <a:rPr lang="en-US" altLang="ko-KR" sz="1600" b="1" dirty="0">
                <a:latin typeface="+mn-ea"/>
              </a:rPr>
              <a:t>120~</a:t>
            </a:r>
            <a:r>
              <a:rPr lang="en-US" altLang="ko-KR" sz="1600" b="1" dirty="0">
                <a:latin typeface="맑은 고딕" panose="020B0503020000020004" pitchFamily="50" charset="-127"/>
              </a:rPr>
              <a:t>Ø</a:t>
            </a:r>
            <a:r>
              <a:rPr lang="en-US" altLang="ko-KR" sz="1600" b="1" dirty="0">
                <a:latin typeface="+mn-ea"/>
              </a:rPr>
              <a:t>210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>
                <a:latin typeface="+mn-ea"/>
              </a:rPr>
              <a:t>길이 </a:t>
            </a:r>
            <a:r>
              <a:rPr lang="en-US" altLang="ko-KR" sz="1600" b="1" dirty="0">
                <a:latin typeface="+mn-ea"/>
              </a:rPr>
              <a:t>~ </a:t>
            </a:r>
            <a:r>
              <a:rPr lang="en-US" altLang="ko-KR" sz="1600" b="1" dirty="0" smtClean="0">
                <a:latin typeface="+mn-ea"/>
              </a:rPr>
              <a:t>2M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5557307" y="2701760"/>
            <a:ext cx="3155137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sz="1600" b="1" dirty="0">
                <a:latin typeface="+mn-ea"/>
              </a:rPr>
              <a:t>Media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 Low denier fiber 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     </a:t>
            </a:r>
            <a:r>
              <a:rPr lang="en-US" altLang="ko-KR" sz="1600" b="1" dirty="0" smtClean="0">
                <a:latin typeface="+mn-ea"/>
              </a:rPr>
              <a:t>PET non-woven </a:t>
            </a:r>
            <a:r>
              <a:rPr lang="en-US" altLang="ko-KR" sz="1600" b="1" dirty="0">
                <a:latin typeface="+mn-ea"/>
              </a:rPr>
              <a:t>felt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 </a:t>
            </a:r>
            <a:r>
              <a:rPr lang="ko-KR" altLang="en-US" sz="1600" b="1" dirty="0">
                <a:latin typeface="+mn-ea"/>
              </a:rPr>
              <a:t>아크릴</a:t>
            </a:r>
            <a:r>
              <a:rPr lang="en-US" altLang="ko-KR" sz="1600" b="1" dirty="0">
                <a:latin typeface="+mn-ea"/>
              </a:rPr>
              <a:t>/</a:t>
            </a:r>
            <a:r>
              <a:rPr lang="ko-KR" altLang="en-US" sz="1600" b="1" dirty="0" err="1">
                <a:latin typeface="+mn-ea"/>
              </a:rPr>
              <a:t>에폭시</a:t>
            </a:r>
            <a:r>
              <a:rPr lang="en-US" altLang="ko-KR" sz="1600" b="1" dirty="0">
                <a:latin typeface="+mn-ea"/>
              </a:rPr>
              <a:t> </a:t>
            </a:r>
            <a:r>
              <a:rPr lang="ko-KR" altLang="en-US" sz="1600" b="1" dirty="0">
                <a:latin typeface="+mn-ea"/>
              </a:rPr>
              <a:t>코팅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 </a:t>
            </a:r>
            <a:r>
              <a:rPr lang="ko-KR" altLang="en-US" sz="1600" b="1" dirty="0">
                <a:latin typeface="+mn-ea"/>
              </a:rPr>
              <a:t>도전</a:t>
            </a:r>
            <a:r>
              <a:rPr lang="en-US" altLang="ko-KR" sz="1600" b="1" dirty="0">
                <a:latin typeface="+mn-ea"/>
              </a:rPr>
              <a:t>, </a:t>
            </a:r>
            <a:r>
              <a:rPr lang="ko-KR" altLang="en-US" sz="1600" b="1" dirty="0">
                <a:latin typeface="+mn-ea"/>
              </a:rPr>
              <a:t>발수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600" b="1" dirty="0">
              <a:latin typeface="+mn-ea"/>
            </a:endParaRPr>
          </a:p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latin typeface="+mn-ea"/>
              </a:rPr>
              <a:t>사용온도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 ▶ </a:t>
            </a:r>
            <a:r>
              <a:rPr lang="ko-KR" altLang="en-US" sz="1600" b="1" dirty="0">
                <a:latin typeface="+mn-ea"/>
              </a:rPr>
              <a:t>연속사용 </a:t>
            </a:r>
            <a:r>
              <a:rPr lang="en-US" altLang="ko-KR" sz="1600" b="1" dirty="0">
                <a:latin typeface="+mn-ea"/>
              </a:rPr>
              <a:t>130℃ </a:t>
            </a:r>
            <a:r>
              <a:rPr lang="ko-KR" altLang="en-US" sz="1600" b="1" dirty="0">
                <a:latin typeface="+mn-ea"/>
              </a:rPr>
              <a:t>이하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600" b="1" dirty="0">
              <a:latin typeface="+mn-ea"/>
            </a:endParaRPr>
          </a:p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latin typeface="+mn-ea"/>
              </a:rPr>
              <a:t>규격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>
                <a:latin typeface="+mn-ea"/>
              </a:rPr>
              <a:t>기존대체 </a:t>
            </a:r>
            <a:r>
              <a:rPr lang="ko-KR" altLang="en-US" sz="1600" b="1" dirty="0" err="1">
                <a:latin typeface="+mn-ea"/>
              </a:rPr>
              <a:t>개조없이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smtClean="0">
                <a:latin typeface="+mn-ea"/>
              </a:rPr>
              <a:t>적용가능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 err="1">
                <a:latin typeface="+mn-ea"/>
              </a:rPr>
              <a:t>타공홀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Ø</a:t>
            </a:r>
            <a:r>
              <a:rPr lang="en-US" altLang="ko-KR" sz="1600" b="1" dirty="0">
                <a:latin typeface="+mn-ea"/>
              </a:rPr>
              <a:t>120~</a:t>
            </a:r>
            <a:r>
              <a:rPr lang="en-US" altLang="ko-KR" sz="1600" b="1" dirty="0">
                <a:latin typeface="맑은 고딕" panose="020B0503020000020004" pitchFamily="50" charset="-127"/>
              </a:rPr>
              <a:t>Ø</a:t>
            </a:r>
            <a:r>
              <a:rPr lang="en-US" altLang="ko-KR" sz="1600" b="1" dirty="0">
                <a:latin typeface="+mn-ea"/>
              </a:rPr>
              <a:t>210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>
                <a:latin typeface="+mn-ea"/>
              </a:rPr>
              <a:t>길이 </a:t>
            </a:r>
            <a:r>
              <a:rPr lang="en-US" altLang="ko-KR" sz="1600" b="1" dirty="0">
                <a:latin typeface="+mn-ea"/>
              </a:rPr>
              <a:t>~ </a:t>
            </a:r>
            <a:r>
              <a:rPr lang="en-US" altLang="ko-KR" sz="1600" b="1" dirty="0" smtClean="0">
                <a:latin typeface="+mn-ea"/>
              </a:rPr>
              <a:t>2M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9763554" y="2701759"/>
            <a:ext cx="3228051" cy="358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sz="1600" b="1" dirty="0">
                <a:latin typeface="+mn-ea"/>
              </a:rPr>
              <a:t>Media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Composite fiber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Chemical resin coating   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Option : </a:t>
            </a:r>
            <a:r>
              <a:rPr lang="ko-KR" altLang="en-US" sz="1600" b="1" dirty="0">
                <a:latin typeface="+mn-ea"/>
              </a:rPr>
              <a:t>발수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600" b="1" dirty="0">
              <a:latin typeface="+mn-ea"/>
            </a:endParaRPr>
          </a:p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latin typeface="+mn-ea"/>
              </a:rPr>
              <a:t>사용온도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 ▶ </a:t>
            </a:r>
            <a:r>
              <a:rPr lang="ko-KR" altLang="en-US" sz="1600" b="1" dirty="0">
                <a:latin typeface="+mn-ea"/>
              </a:rPr>
              <a:t>연속사용 </a:t>
            </a:r>
            <a:r>
              <a:rPr lang="en-US" altLang="ko-KR" sz="1600" b="1" dirty="0">
                <a:latin typeface="+mn-ea"/>
              </a:rPr>
              <a:t>200℃ </a:t>
            </a:r>
            <a:r>
              <a:rPr lang="ko-KR" altLang="en-US" sz="1600" b="1" dirty="0">
                <a:latin typeface="+mn-ea"/>
              </a:rPr>
              <a:t>이하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endParaRPr lang="en-US" altLang="ko-KR" sz="1600" b="1" dirty="0">
              <a:latin typeface="+mn-ea"/>
            </a:endParaRPr>
          </a:p>
          <a:p>
            <a:pPr marL="228594" indent="-228594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latin typeface="+mn-ea"/>
              </a:rPr>
              <a:t>규격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>
                <a:latin typeface="+mn-ea"/>
              </a:rPr>
              <a:t>기존대체 </a:t>
            </a:r>
            <a:r>
              <a:rPr lang="ko-KR" altLang="en-US" sz="1600" b="1" dirty="0" err="1">
                <a:latin typeface="+mn-ea"/>
              </a:rPr>
              <a:t>개조없이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smtClean="0">
                <a:latin typeface="+mn-ea"/>
              </a:rPr>
              <a:t>적용가능</a:t>
            </a:r>
            <a:endParaRPr lang="en-US" altLang="ko-KR" sz="1600" b="1" dirty="0">
              <a:latin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 err="1">
                <a:latin typeface="+mn-ea"/>
              </a:rPr>
              <a:t>타공홀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Ø</a:t>
            </a:r>
            <a:r>
              <a:rPr lang="en-US" altLang="ko-KR" sz="1600" b="1" dirty="0">
                <a:latin typeface="+mn-ea"/>
              </a:rPr>
              <a:t>120~</a:t>
            </a:r>
            <a:r>
              <a:rPr lang="en-US" altLang="ko-KR" sz="1600" b="1" dirty="0">
                <a:latin typeface="맑은 고딕" panose="020B0503020000020004" pitchFamily="50" charset="-127"/>
              </a:rPr>
              <a:t>Ø</a:t>
            </a:r>
            <a:r>
              <a:rPr lang="en-US" altLang="ko-KR" sz="1600" b="1" dirty="0">
                <a:latin typeface="+mn-ea"/>
              </a:rPr>
              <a:t>210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1600" b="1" dirty="0">
                <a:latin typeface="+mn-ea"/>
              </a:rPr>
              <a:t> ▶ </a:t>
            </a:r>
            <a:r>
              <a:rPr lang="ko-KR" altLang="en-US" sz="1600" b="1" dirty="0">
                <a:latin typeface="+mn-ea"/>
              </a:rPr>
              <a:t>길이 </a:t>
            </a:r>
            <a:r>
              <a:rPr lang="en-US" altLang="ko-KR" sz="1600" b="1" dirty="0">
                <a:latin typeface="+mn-ea"/>
              </a:rPr>
              <a:t>~ </a:t>
            </a:r>
            <a:r>
              <a:rPr lang="en-US" altLang="ko-KR" sz="1600" b="1" dirty="0" smtClean="0">
                <a:latin typeface="+mn-ea"/>
              </a:rPr>
              <a:t>2M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16025" y="513575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 품 소 개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849819" y="3605627"/>
            <a:ext cx="2377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600" b="1" dirty="0" smtClean="0">
                <a:solidFill>
                  <a:srgbClr val="3333FF"/>
                </a:solidFill>
                <a:latin typeface="+mn-ea"/>
              </a:rPr>
              <a:t>[</a:t>
            </a:r>
            <a:r>
              <a:rPr lang="ko-KR" altLang="en-US" sz="1600" b="1" dirty="0" smtClean="0">
                <a:solidFill>
                  <a:srgbClr val="3333FF"/>
                </a:solidFill>
                <a:latin typeface="+mn-ea"/>
              </a:rPr>
              <a:t>특허 제</a:t>
            </a:r>
            <a:r>
              <a:rPr lang="en-US" altLang="ko-KR" sz="1600" b="1" dirty="0">
                <a:solidFill>
                  <a:srgbClr val="3333FF"/>
                </a:solidFill>
                <a:latin typeface="+mn-ea"/>
              </a:rPr>
              <a:t>10-0614926</a:t>
            </a:r>
            <a:r>
              <a:rPr lang="ko-KR" altLang="en-US" sz="1600" b="1" dirty="0" smtClean="0">
                <a:solidFill>
                  <a:srgbClr val="3333FF"/>
                </a:solidFill>
                <a:latin typeface="+mn-ea"/>
              </a:rPr>
              <a:t>호</a:t>
            </a:r>
            <a:r>
              <a:rPr lang="en-US" altLang="ko-KR" sz="1600" b="1" dirty="0" smtClean="0">
                <a:solidFill>
                  <a:srgbClr val="3333FF"/>
                </a:solidFill>
                <a:latin typeface="+mn-ea"/>
              </a:rPr>
              <a:t>]</a:t>
            </a:r>
            <a:endParaRPr lang="ko-KR" altLang="en-US" sz="1600" b="1" dirty="0">
              <a:solidFill>
                <a:srgbClr val="3333FF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89150" y="7601804"/>
            <a:ext cx="2196000" cy="461665"/>
          </a:xfrm>
          <a:prstGeom prst="rect">
            <a:avLst/>
          </a:prstGeom>
          <a:ln w="19050">
            <a:noFill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2400" dirty="0" err="1" smtClean="0">
                <a:solidFill>
                  <a:schemeClr val="accent5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Cllex</a:t>
            </a:r>
            <a:r>
              <a:rPr lang="en-US" altLang="ko-KR" sz="2400" dirty="0" smtClean="0">
                <a:solidFill>
                  <a:schemeClr val="accent5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B-SB</a:t>
            </a:r>
            <a:endParaRPr lang="ko-KR" altLang="en-US" dirty="0">
              <a:solidFill>
                <a:schemeClr val="accent5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615770" y="7601804"/>
            <a:ext cx="2196000" cy="461665"/>
          </a:xfrm>
          <a:prstGeom prst="rect">
            <a:avLst/>
          </a:prstGeom>
          <a:ln w="19050">
            <a:noFill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2400" dirty="0" err="1" smtClean="0">
                <a:latin typeface="HY헤드라인M" pitchFamily="18" charset="-127"/>
                <a:ea typeface="HY헤드라인M" pitchFamily="18" charset="-127"/>
              </a:rPr>
              <a:t>Cllex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 B-FD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9871470" y="7601804"/>
            <a:ext cx="2196000" cy="461665"/>
          </a:xfrm>
          <a:prstGeom prst="rect">
            <a:avLst/>
          </a:prstGeom>
          <a:ln w="19050">
            <a:noFill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24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Cllex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B-HT</a:t>
            </a:r>
            <a:endParaRPr lang="ko-KR" altLang="en-US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02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041094" y="8495271"/>
            <a:ext cx="2390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Round Filter Bag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196451" y="2575763"/>
            <a:ext cx="2836862" cy="43338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336600">
                  <a:tint val="66000"/>
                  <a:satMod val="160000"/>
                </a:srgbClr>
              </a:gs>
              <a:gs pos="50000">
                <a:srgbClr val="336600">
                  <a:tint val="44500"/>
                  <a:satMod val="160000"/>
                </a:srgbClr>
              </a:gs>
              <a:gs pos="100000">
                <a:srgbClr val="33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33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defRPr/>
            </a:pPr>
            <a:r>
              <a:rPr lang="ko-KR" altLang="en-US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① </a:t>
            </a:r>
            <a:r>
              <a:rPr lang="ko-KR" altLang="en-US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일체화</a:t>
            </a:r>
            <a:r>
              <a:rPr lang="ko-KR" altLang="en-US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된 구조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6196457" y="3193187"/>
            <a:ext cx="2835275" cy="4318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336600">
                  <a:tint val="66000"/>
                  <a:satMod val="160000"/>
                </a:srgbClr>
              </a:gs>
              <a:gs pos="50000">
                <a:srgbClr val="336600">
                  <a:tint val="44500"/>
                  <a:satMod val="160000"/>
                </a:srgbClr>
              </a:gs>
              <a:gs pos="100000">
                <a:srgbClr val="33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33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defRPr/>
            </a:pPr>
            <a:r>
              <a:rPr lang="ko-KR" altLang="en-US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② </a:t>
            </a:r>
            <a:r>
              <a:rPr lang="ko-KR" altLang="en-US" dirty="0" err="1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여과재에</a:t>
            </a:r>
            <a:r>
              <a:rPr lang="ko-KR" altLang="en-US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주름</a:t>
            </a:r>
            <a:r>
              <a:rPr lang="ko-KR" altLang="en-US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을 적용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6196451" y="3812167"/>
            <a:ext cx="2836862" cy="4333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336600">
                  <a:tint val="66000"/>
                  <a:satMod val="160000"/>
                </a:srgbClr>
              </a:gs>
              <a:gs pos="50000">
                <a:srgbClr val="336600">
                  <a:tint val="44500"/>
                  <a:satMod val="160000"/>
                </a:srgbClr>
              </a:gs>
              <a:gs pos="100000">
                <a:srgbClr val="33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3366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defRPr/>
            </a:pPr>
            <a:r>
              <a:rPr lang="ko-KR" altLang="en-US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③ </a:t>
            </a:r>
            <a:r>
              <a:rPr lang="ko-KR" altLang="en-US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짧아진</a:t>
            </a:r>
            <a:r>
              <a:rPr lang="ko-KR" altLang="en-US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 길이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002" y="1651340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형태 </a:t>
            </a:r>
            <a:r>
              <a:rPr lang="ko-KR" altLang="en-US" sz="24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비교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08" y="4974021"/>
            <a:ext cx="2343164" cy="199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직사각형 23"/>
          <p:cNvSpPr/>
          <p:nvPr/>
        </p:nvSpPr>
        <p:spPr>
          <a:xfrm>
            <a:off x="6739829" y="5170203"/>
            <a:ext cx="2098344" cy="164008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6708524" y="6886147"/>
            <a:ext cx="2248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Pleated Media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687907" y="3487157"/>
            <a:ext cx="1203576" cy="4600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6A3CC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ko-KR" altLang="en-US" sz="1600" dirty="0" err="1" smtClean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필터백</a:t>
            </a:r>
            <a:endParaRPr lang="ko-KR" altLang="en-US" sz="160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5709785" y="2113005"/>
            <a:ext cx="0" cy="6707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/>
          <p:nvPr/>
        </p:nvSpPr>
        <p:spPr>
          <a:xfrm>
            <a:off x="1687907" y="4254414"/>
            <a:ext cx="1203576" cy="4600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6A3CC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ko-KR" altLang="en-US" sz="1600" dirty="0" err="1" smtClean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케이지</a:t>
            </a:r>
            <a:endParaRPr lang="ko-KR" altLang="en-US" sz="160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687907" y="5041415"/>
            <a:ext cx="1203576" cy="4600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6A3CC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ko-KR" altLang="en-US" sz="1600" dirty="0" err="1" smtClean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벤추리</a:t>
            </a:r>
            <a:endParaRPr lang="ko-KR" altLang="en-US" sz="160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672718" y="2983507"/>
            <a:ext cx="1185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분리구조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672718" y="3915860"/>
            <a:ext cx="1185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+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672718" y="4728056"/>
            <a:ext cx="1185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+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716025" y="513575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 품 소 개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870605" y="8504592"/>
            <a:ext cx="3769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ko-KR" sz="2000" dirty="0" err="1" smtClean="0">
                <a:latin typeface="HY헤드라인M" pitchFamily="18" charset="-127"/>
                <a:ea typeface="HY헤드라인M" pitchFamily="18" charset="-127"/>
              </a:rPr>
              <a:t>Cllex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 B (Pleated  type)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46" y="2755707"/>
            <a:ext cx="1112559" cy="54219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2" y="6027817"/>
            <a:ext cx="3082411" cy="2007372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56" y="3460083"/>
            <a:ext cx="915823" cy="440097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190" y="3528067"/>
            <a:ext cx="1001780" cy="4268112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746" y="3524957"/>
            <a:ext cx="1072226" cy="4271222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716025" y="8177673"/>
            <a:ext cx="12346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그룹 127"/>
          <p:cNvGrpSpPr/>
          <p:nvPr/>
        </p:nvGrpSpPr>
        <p:grpSpPr>
          <a:xfrm>
            <a:off x="6232446" y="1555602"/>
            <a:ext cx="6367273" cy="7106014"/>
            <a:chOff x="2832256" y="1377472"/>
            <a:chExt cx="7770676" cy="7944815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2910839" y="5976637"/>
              <a:ext cx="75373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직사각형 5"/>
            <p:cNvSpPr/>
            <p:nvPr/>
          </p:nvSpPr>
          <p:spPr>
            <a:xfrm>
              <a:off x="3155794" y="5964993"/>
              <a:ext cx="488673" cy="6898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3126615" y="5923167"/>
              <a:ext cx="545119" cy="42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8"/>
            <p:cNvCxnSpPr>
              <a:stCxn id="7" idx="2"/>
              <a:endCxn id="6" idx="2"/>
            </p:cNvCxnSpPr>
            <p:nvPr/>
          </p:nvCxnSpPr>
          <p:spPr>
            <a:xfrm>
              <a:off x="3399175" y="5965270"/>
              <a:ext cx="956" cy="6895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3320631" y="5964993"/>
              <a:ext cx="0" cy="689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256898" y="5964993"/>
              <a:ext cx="0" cy="689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3193165" y="5964993"/>
              <a:ext cx="0" cy="689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3464029" y="5964993"/>
              <a:ext cx="0" cy="689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>
              <a:off x="3534135" y="5964993"/>
              <a:ext cx="0" cy="689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3591495" y="5964993"/>
              <a:ext cx="0" cy="689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직사각형 16"/>
            <p:cNvSpPr/>
            <p:nvPr/>
          </p:nvSpPr>
          <p:spPr>
            <a:xfrm>
              <a:off x="3155794" y="6642588"/>
              <a:ext cx="488673" cy="421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155794" y="6273647"/>
              <a:ext cx="488673" cy="421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401017" y="5964993"/>
              <a:ext cx="488673" cy="1041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371838" y="5923167"/>
              <a:ext cx="545119" cy="42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" name="직선 연결선 47"/>
            <p:cNvCxnSpPr>
              <a:stCxn id="47" idx="2"/>
              <a:endCxn id="46" idx="2"/>
            </p:cNvCxnSpPr>
            <p:nvPr/>
          </p:nvCxnSpPr>
          <p:spPr>
            <a:xfrm>
              <a:off x="4644397" y="5965270"/>
              <a:ext cx="956" cy="1041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>
              <a:off x="4554454" y="5964993"/>
              <a:ext cx="0" cy="1052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H="1">
              <a:off x="4491354" y="5964993"/>
              <a:ext cx="0" cy="1052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4438388" y="5964992"/>
              <a:ext cx="0" cy="1052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4709251" y="5964992"/>
              <a:ext cx="0" cy="1052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4779357" y="5964992"/>
              <a:ext cx="0" cy="1052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4836717" y="5964992"/>
              <a:ext cx="0" cy="1052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직사각형 54"/>
            <p:cNvSpPr/>
            <p:nvPr/>
          </p:nvSpPr>
          <p:spPr>
            <a:xfrm>
              <a:off x="4401017" y="7006770"/>
              <a:ext cx="488673" cy="421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4401017" y="6273647"/>
              <a:ext cx="488673" cy="421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4401017" y="6640208"/>
              <a:ext cx="488673" cy="421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5608868" y="5964993"/>
              <a:ext cx="488673" cy="13349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5579689" y="5923167"/>
              <a:ext cx="545119" cy="42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7" name="직선 연결선 66"/>
            <p:cNvCxnSpPr>
              <a:stCxn id="66" idx="2"/>
              <a:endCxn id="65" idx="2"/>
            </p:cNvCxnSpPr>
            <p:nvPr/>
          </p:nvCxnSpPr>
          <p:spPr>
            <a:xfrm>
              <a:off x="5852249" y="5965270"/>
              <a:ext cx="956" cy="13346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 flipH="1">
              <a:off x="5762306" y="5964993"/>
              <a:ext cx="0" cy="1347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 flipH="1">
              <a:off x="5699205" y="5964993"/>
              <a:ext cx="0" cy="1347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5646239" y="5964992"/>
              <a:ext cx="0" cy="1347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5917103" y="5964992"/>
              <a:ext cx="0" cy="1347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5987209" y="5964992"/>
              <a:ext cx="0" cy="1347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6044569" y="5964992"/>
              <a:ext cx="0" cy="1347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직사각형 73"/>
            <p:cNvSpPr/>
            <p:nvPr/>
          </p:nvSpPr>
          <p:spPr>
            <a:xfrm>
              <a:off x="5608868" y="7299934"/>
              <a:ext cx="488673" cy="421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5608868" y="6273647"/>
              <a:ext cx="488673" cy="421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5608868" y="6640208"/>
              <a:ext cx="488673" cy="421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5608868" y="7001738"/>
              <a:ext cx="488673" cy="421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7328714" y="5964992"/>
              <a:ext cx="488673" cy="19799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328714" y="5923167"/>
              <a:ext cx="488673" cy="5347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8563093" y="5964992"/>
              <a:ext cx="488673" cy="236979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8563093" y="5923167"/>
              <a:ext cx="488673" cy="5347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9781788" y="5964992"/>
              <a:ext cx="488673" cy="270399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9781788" y="5923167"/>
              <a:ext cx="488673" cy="5347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아래쪽 화살표 92"/>
            <p:cNvSpPr/>
            <p:nvPr/>
          </p:nvSpPr>
          <p:spPr>
            <a:xfrm rot="10800000">
              <a:off x="2852303" y="3879059"/>
              <a:ext cx="1093740" cy="2043057"/>
            </a:xfrm>
            <a:custGeom>
              <a:avLst/>
              <a:gdLst>
                <a:gd name="connsiteX0" fmla="*/ 0 w 866775"/>
                <a:gd name="connsiteY0" fmla="*/ 1396050 h 1746886"/>
                <a:gd name="connsiteX1" fmla="*/ 271461 w 866775"/>
                <a:gd name="connsiteY1" fmla="*/ 1396050 h 1746886"/>
                <a:gd name="connsiteX2" fmla="*/ 271461 w 866775"/>
                <a:gd name="connsiteY2" fmla="*/ 0 h 1746886"/>
                <a:gd name="connsiteX3" fmla="*/ 595314 w 866775"/>
                <a:gd name="connsiteY3" fmla="*/ 0 h 1746886"/>
                <a:gd name="connsiteX4" fmla="*/ 595314 w 866775"/>
                <a:gd name="connsiteY4" fmla="*/ 1396050 h 1746886"/>
                <a:gd name="connsiteX5" fmla="*/ 866775 w 866775"/>
                <a:gd name="connsiteY5" fmla="*/ 1396050 h 1746886"/>
                <a:gd name="connsiteX6" fmla="*/ 433388 w 866775"/>
                <a:gd name="connsiteY6" fmla="*/ 1746886 h 1746886"/>
                <a:gd name="connsiteX7" fmla="*/ 0 w 866775"/>
                <a:gd name="connsiteY7" fmla="*/ 1396050 h 1746886"/>
                <a:gd name="connsiteX0" fmla="*/ 0 w 866775"/>
                <a:gd name="connsiteY0" fmla="*/ 1396050 h 1746886"/>
                <a:gd name="connsiteX1" fmla="*/ 271461 w 866775"/>
                <a:gd name="connsiteY1" fmla="*/ 1396050 h 1746886"/>
                <a:gd name="connsiteX2" fmla="*/ 271461 w 866775"/>
                <a:gd name="connsiteY2" fmla="*/ 0 h 1746886"/>
                <a:gd name="connsiteX3" fmla="*/ 595314 w 866775"/>
                <a:gd name="connsiteY3" fmla="*/ 0 h 1746886"/>
                <a:gd name="connsiteX4" fmla="*/ 697707 w 866775"/>
                <a:gd name="connsiteY4" fmla="*/ 1400812 h 1746886"/>
                <a:gd name="connsiteX5" fmla="*/ 866775 w 866775"/>
                <a:gd name="connsiteY5" fmla="*/ 1396050 h 1746886"/>
                <a:gd name="connsiteX6" fmla="*/ 433388 w 866775"/>
                <a:gd name="connsiteY6" fmla="*/ 1746886 h 1746886"/>
                <a:gd name="connsiteX7" fmla="*/ 0 w 866775"/>
                <a:gd name="connsiteY7" fmla="*/ 1396050 h 1746886"/>
                <a:gd name="connsiteX0" fmla="*/ 0 w 866775"/>
                <a:gd name="connsiteY0" fmla="*/ 1396050 h 1746886"/>
                <a:gd name="connsiteX1" fmla="*/ 171449 w 866775"/>
                <a:gd name="connsiteY1" fmla="*/ 1398431 h 1746886"/>
                <a:gd name="connsiteX2" fmla="*/ 271461 w 866775"/>
                <a:gd name="connsiteY2" fmla="*/ 0 h 1746886"/>
                <a:gd name="connsiteX3" fmla="*/ 595314 w 866775"/>
                <a:gd name="connsiteY3" fmla="*/ 0 h 1746886"/>
                <a:gd name="connsiteX4" fmla="*/ 697707 w 866775"/>
                <a:gd name="connsiteY4" fmla="*/ 1400812 h 1746886"/>
                <a:gd name="connsiteX5" fmla="*/ 866775 w 866775"/>
                <a:gd name="connsiteY5" fmla="*/ 1396050 h 1746886"/>
                <a:gd name="connsiteX6" fmla="*/ 433388 w 866775"/>
                <a:gd name="connsiteY6" fmla="*/ 1746886 h 1746886"/>
                <a:gd name="connsiteX7" fmla="*/ 0 w 866775"/>
                <a:gd name="connsiteY7" fmla="*/ 1396050 h 174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775" h="1746886">
                  <a:moveTo>
                    <a:pt x="0" y="1396050"/>
                  </a:moveTo>
                  <a:lnTo>
                    <a:pt x="171449" y="1398431"/>
                  </a:lnTo>
                  <a:lnTo>
                    <a:pt x="271461" y="0"/>
                  </a:lnTo>
                  <a:lnTo>
                    <a:pt x="595314" y="0"/>
                  </a:lnTo>
                  <a:lnTo>
                    <a:pt x="697707" y="1400812"/>
                  </a:lnTo>
                  <a:lnTo>
                    <a:pt x="866775" y="1396050"/>
                  </a:lnTo>
                  <a:lnTo>
                    <a:pt x="433388" y="1746886"/>
                  </a:lnTo>
                  <a:lnTo>
                    <a:pt x="0" y="13960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아래쪽 화살표 93"/>
            <p:cNvSpPr/>
            <p:nvPr/>
          </p:nvSpPr>
          <p:spPr>
            <a:xfrm rot="10800000">
              <a:off x="4097526" y="3028489"/>
              <a:ext cx="1093740" cy="2893627"/>
            </a:xfrm>
            <a:custGeom>
              <a:avLst/>
              <a:gdLst>
                <a:gd name="connsiteX0" fmla="*/ 0 w 866775"/>
                <a:gd name="connsiteY0" fmla="*/ 2123318 h 2474154"/>
                <a:gd name="connsiteX1" fmla="*/ 271461 w 866775"/>
                <a:gd name="connsiteY1" fmla="*/ 2123318 h 2474154"/>
                <a:gd name="connsiteX2" fmla="*/ 271461 w 866775"/>
                <a:gd name="connsiteY2" fmla="*/ 0 h 2474154"/>
                <a:gd name="connsiteX3" fmla="*/ 595314 w 866775"/>
                <a:gd name="connsiteY3" fmla="*/ 0 h 2474154"/>
                <a:gd name="connsiteX4" fmla="*/ 595314 w 866775"/>
                <a:gd name="connsiteY4" fmla="*/ 2123318 h 2474154"/>
                <a:gd name="connsiteX5" fmla="*/ 866775 w 866775"/>
                <a:gd name="connsiteY5" fmla="*/ 2123318 h 2474154"/>
                <a:gd name="connsiteX6" fmla="*/ 433388 w 866775"/>
                <a:gd name="connsiteY6" fmla="*/ 2474154 h 2474154"/>
                <a:gd name="connsiteX7" fmla="*/ 0 w 866775"/>
                <a:gd name="connsiteY7" fmla="*/ 2123318 h 2474154"/>
                <a:gd name="connsiteX0" fmla="*/ 0 w 866775"/>
                <a:gd name="connsiteY0" fmla="*/ 2123318 h 2474154"/>
                <a:gd name="connsiteX1" fmla="*/ 271461 w 866775"/>
                <a:gd name="connsiteY1" fmla="*/ 2123318 h 2474154"/>
                <a:gd name="connsiteX2" fmla="*/ 271461 w 866775"/>
                <a:gd name="connsiteY2" fmla="*/ 0 h 2474154"/>
                <a:gd name="connsiteX3" fmla="*/ 595314 w 866775"/>
                <a:gd name="connsiteY3" fmla="*/ 0 h 2474154"/>
                <a:gd name="connsiteX4" fmla="*/ 688183 w 866775"/>
                <a:gd name="connsiteY4" fmla="*/ 2120937 h 2474154"/>
                <a:gd name="connsiteX5" fmla="*/ 866775 w 866775"/>
                <a:gd name="connsiteY5" fmla="*/ 2123318 h 2474154"/>
                <a:gd name="connsiteX6" fmla="*/ 433388 w 866775"/>
                <a:gd name="connsiteY6" fmla="*/ 2474154 h 2474154"/>
                <a:gd name="connsiteX7" fmla="*/ 0 w 866775"/>
                <a:gd name="connsiteY7" fmla="*/ 2123318 h 2474154"/>
                <a:gd name="connsiteX0" fmla="*/ 0 w 866775"/>
                <a:gd name="connsiteY0" fmla="*/ 2123318 h 2474154"/>
                <a:gd name="connsiteX1" fmla="*/ 173829 w 866775"/>
                <a:gd name="connsiteY1" fmla="*/ 2123318 h 2474154"/>
                <a:gd name="connsiteX2" fmla="*/ 271461 w 866775"/>
                <a:gd name="connsiteY2" fmla="*/ 0 h 2474154"/>
                <a:gd name="connsiteX3" fmla="*/ 595314 w 866775"/>
                <a:gd name="connsiteY3" fmla="*/ 0 h 2474154"/>
                <a:gd name="connsiteX4" fmla="*/ 688183 w 866775"/>
                <a:gd name="connsiteY4" fmla="*/ 2120937 h 2474154"/>
                <a:gd name="connsiteX5" fmla="*/ 866775 w 866775"/>
                <a:gd name="connsiteY5" fmla="*/ 2123318 h 2474154"/>
                <a:gd name="connsiteX6" fmla="*/ 433388 w 866775"/>
                <a:gd name="connsiteY6" fmla="*/ 2474154 h 2474154"/>
                <a:gd name="connsiteX7" fmla="*/ 0 w 866775"/>
                <a:gd name="connsiteY7" fmla="*/ 2123318 h 247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775" h="2474154">
                  <a:moveTo>
                    <a:pt x="0" y="2123318"/>
                  </a:moveTo>
                  <a:lnTo>
                    <a:pt x="173829" y="2123318"/>
                  </a:lnTo>
                  <a:lnTo>
                    <a:pt x="271461" y="0"/>
                  </a:lnTo>
                  <a:lnTo>
                    <a:pt x="595314" y="0"/>
                  </a:lnTo>
                  <a:lnTo>
                    <a:pt x="688183" y="2120937"/>
                  </a:lnTo>
                  <a:lnTo>
                    <a:pt x="866775" y="2123318"/>
                  </a:lnTo>
                  <a:lnTo>
                    <a:pt x="433388" y="2474154"/>
                  </a:lnTo>
                  <a:lnTo>
                    <a:pt x="0" y="21233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아래쪽 화살표 94"/>
            <p:cNvSpPr/>
            <p:nvPr/>
          </p:nvSpPr>
          <p:spPr>
            <a:xfrm rot="10800000">
              <a:off x="5302915" y="1751115"/>
              <a:ext cx="1093740" cy="4171001"/>
            </a:xfrm>
            <a:custGeom>
              <a:avLst/>
              <a:gdLst>
                <a:gd name="connsiteX0" fmla="*/ 0 w 866775"/>
                <a:gd name="connsiteY0" fmla="*/ 3215518 h 3566354"/>
                <a:gd name="connsiteX1" fmla="*/ 271461 w 866775"/>
                <a:gd name="connsiteY1" fmla="*/ 3215518 h 3566354"/>
                <a:gd name="connsiteX2" fmla="*/ 271461 w 866775"/>
                <a:gd name="connsiteY2" fmla="*/ 0 h 3566354"/>
                <a:gd name="connsiteX3" fmla="*/ 595314 w 866775"/>
                <a:gd name="connsiteY3" fmla="*/ 0 h 3566354"/>
                <a:gd name="connsiteX4" fmla="*/ 595314 w 866775"/>
                <a:gd name="connsiteY4" fmla="*/ 3215518 h 3566354"/>
                <a:gd name="connsiteX5" fmla="*/ 866775 w 866775"/>
                <a:gd name="connsiteY5" fmla="*/ 3215518 h 3566354"/>
                <a:gd name="connsiteX6" fmla="*/ 433388 w 866775"/>
                <a:gd name="connsiteY6" fmla="*/ 3566354 h 3566354"/>
                <a:gd name="connsiteX7" fmla="*/ 0 w 866775"/>
                <a:gd name="connsiteY7" fmla="*/ 3215518 h 3566354"/>
                <a:gd name="connsiteX0" fmla="*/ 0 w 866775"/>
                <a:gd name="connsiteY0" fmla="*/ 3215518 h 3566354"/>
                <a:gd name="connsiteX1" fmla="*/ 271461 w 866775"/>
                <a:gd name="connsiteY1" fmla="*/ 3215518 h 3566354"/>
                <a:gd name="connsiteX2" fmla="*/ 271461 w 866775"/>
                <a:gd name="connsiteY2" fmla="*/ 0 h 3566354"/>
                <a:gd name="connsiteX3" fmla="*/ 595314 w 866775"/>
                <a:gd name="connsiteY3" fmla="*/ 0 h 3566354"/>
                <a:gd name="connsiteX4" fmla="*/ 690564 w 866775"/>
                <a:gd name="connsiteY4" fmla="*/ 3209168 h 3566354"/>
                <a:gd name="connsiteX5" fmla="*/ 866775 w 866775"/>
                <a:gd name="connsiteY5" fmla="*/ 3215518 h 3566354"/>
                <a:gd name="connsiteX6" fmla="*/ 433388 w 866775"/>
                <a:gd name="connsiteY6" fmla="*/ 3566354 h 3566354"/>
                <a:gd name="connsiteX7" fmla="*/ 0 w 866775"/>
                <a:gd name="connsiteY7" fmla="*/ 3215518 h 3566354"/>
                <a:gd name="connsiteX0" fmla="*/ 0 w 866775"/>
                <a:gd name="connsiteY0" fmla="*/ 3215518 h 3566354"/>
                <a:gd name="connsiteX1" fmla="*/ 207961 w 866775"/>
                <a:gd name="connsiteY1" fmla="*/ 3212343 h 3566354"/>
                <a:gd name="connsiteX2" fmla="*/ 271461 w 866775"/>
                <a:gd name="connsiteY2" fmla="*/ 0 h 3566354"/>
                <a:gd name="connsiteX3" fmla="*/ 595314 w 866775"/>
                <a:gd name="connsiteY3" fmla="*/ 0 h 3566354"/>
                <a:gd name="connsiteX4" fmla="*/ 690564 w 866775"/>
                <a:gd name="connsiteY4" fmla="*/ 3209168 h 3566354"/>
                <a:gd name="connsiteX5" fmla="*/ 866775 w 866775"/>
                <a:gd name="connsiteY5" fmla="*/ 3215518 h 3566354"/>
                <a:gd name="connsiteX6" fmla="*/ 433388 w 866775"/>
                <a:gd name="connsiteY6" fmla="*/ 3566354 h 3566354"/>
                <a:gd name="connsiteX7" fmla="*/ 0 w 866775"/>
                <a:gd name="connsiteY7" fmla="*/ 3215518 h 3566354"/>
                <a:gd name="connsiteX0" fmla="*/ 0 w 866775"/>
                <a:gd name="connsiteY0" fmla="*/ 3215518 h 3566354"/>
                <a:gd name="connsiteX1" fmla="*/ 195261 w 866775"/>
                <a:gd name="connsiteY1" fmla="*/ 3212343 h 3566354"/>
                <a:gd name="connsiteX2" fmla="*/ 271461 w 866775"/>
                <a:gd name="connsiteY2" fmla="*/ 0 h 3566354"/>
                <a:gd name="connsiteX3" fmla="*/ 595314 w 866775"/>
                <a:gd name="connsiteY3" fmla="*/ 0 h 3566354"/>
                <a:gd name="connsiteX4" fmla="*/ 690564 w 866775"/>
                <a:gd name="connsiteY4" fmla="*/ 3209168 h 3566354"/>
                <a:gd name="connsiteX5" fmla="*/ 866775 w 866775"/>
                <a:gd name="connsiteY5" fmla="*/ 3215518 h 3566354"/>
                <a:gd name="connsiteX6" fmla="*/ 433388 w 866775"/>
                <a:gd name="connsiteY6" fmla="*/ 3566354 h 3566354"/>
                <a:gd name="connsiteX7" fmla="*/ 0 w 866775"/>
                <a:gd name="connsiteY7" fmla="*/ 3215518 h 3566354"/>
                <a:gd name="connsiteX0" fmla="*/ 0 w 866775"/>
                <a:gd name="connsiteY0" fmla="*/ 3215518 h 3566354"/>
                <a:gd name="connsiteX1" fmla="*/ 173036 w 866775"/>
                <a:gd name="connsiteY1" fmla="*/ 3218693 h 3566354"/>
                <a:gd name="connsiteX2" fmla="*/ 271461 w 866775"/>
                <a:gd name="connsiteY2" fmla="*/ 0 h 3566354"/>
                <a:gd name="connsiteX3" fmla="*/ 595314 w 866775"/>
                <a:gd name="connsiteY3" fmla="*/ 0 h 3566354"/>
                <a:gd name="connsiteX4" fmla="*/ 690564 w 866775"/>
                <a:gd name="connsiteY4" fmla="*/ 3209168 h 3566354"/>
                <a:gd name="connsiteX5" fmla="*/ 866775 w 866775"/>
                <a:gd name="connsiteY5" fmla="*/ 3215518 h 3566354"/>
                <a:gd name="connsiteX6" fmla="*/ 433388 w 866775"/>
                <a:gd name="connsiteY6" fmla="*/ 3566354 h 3566354"/>
                <a:gd name="connsiteX7" fmla="*/ 0 w 866775"/>
                <a:gd name="connsiteY7" fmla="*/ 3215518 h 356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775" h="3566354">
                  <a:moveTo>
                    <a:pt x="0" y="3215518"/>
                  </a:moveTo>
                  <a:lnTo>
                    <a:pt x="173036" y="3218693"/>
                  </a:lnTo>
                  <a:lnTo>
                    <a:pt x="271461" y="0"/>
                  </a:lnTo>
                  <a:lnTo>
                    <a:pt x="595314" y="0"/>
                  </a:lnTo>
                  <a:lnTo>
                    <a:pt x="690564" y="3209168"/>
                  </a:lnTo>
                  <a:lnTo>
                    <a:pt x="866775" y="3215518"/>
                  </a:lnTo>
                  <a:lnTo>
                    <a:pt x="433388" y="3566354"/>
                  </a:lnTo>
                  <a:lnTo>
                    <a:pt x="0" y="32155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아래쪽 화살표 95"/>
            <p:cNvSpPr/>
            <p:nvPr/>
          </p:nvSpPr>
          <p:spPr>
            <a:xfrm rot="10800000">
              <a:off x="7029832" y="4376117"/>
              <a:ext cx="1093740" cy="1547964"/>
            </a:xfrm>
            <a:custGeom>
              <a:avLst/>
              <a:gdLst>
                <a:gd name="connsiteX0" fmla="*/ 0 w 866775"/>
                <a:gd name="connsiteY0" fmla="*/ 1391970 h 1742806"/>
                <a:gd name="connsiteX1" fmla="*/ 271461 w 866775"/>
                <a:gd name="connsiteY1" fmla="*/ 1391970 h 1742806"/>
                <a:gd name="connsiteX2" fmla="*/ 271461 w 866775"/>
                <a:gd name="connsiteY2" fmla="*/ 0 h 1742806"/>
                <a:gd name="connsiteX3" fmla="*/ 595314 w 866775"/>
                <a:gd name="connsiteY3" fmla="*/ 0 h 1742806"/>
                <a:gd name="connsiteX4" fmla="*/ 595314 w 866775"/>
                <a:gd name="connsiteY4" fmla="*/ 1391970 h 1742806"/>
                <a:gd name="connsiteX5" fmla="*/ 866775 w 866775"/>
                <a:gd name="connsiteY5" fmla="*/ 1391970 h 1742806"/>
                <a:gd name="connsiteX6" fmla="*/ 433388 w 866775"/>
                <a:gd name="connsiteY6" fmla="*/ 1742806 h 1742806"/>
                <a:gd name="connsiteX7" fmla="*/ 0 w 866775"/>
                <a:gd name="connsiteY7" fmla="*/ 1391970 h 1742806"/>
                <a:gd name="connsiteX0" fmla="*/ 0 w 866775"/>
                <a:gd name="connsiteY0" fmla="*/ 1391970 h 1742806"/>
                <a:gd name="connsiteX1" fmla="*/ 173830 w 866775"/>
                <a:gd name="connsiteY1" fmla="*/ 1389589 h 1742806"/>
                <a:gd name="connsiteX2" fmla="*/ 271461 w 866775"/>
                <a:gd name="connsiteY2" fmla="*/ 0 h 1742806"/>
                <a:gd name="connsiteX3" fmla="*/ 595314 w 866775"/>
                <a:gd name="connsiteY3" fmla="*/ 0 h 1742806"/>
                <a:gd name="connsiteX4" fmla="*/ 595314 w 866775"/>
                <a:gd name="connsiteY4" fmla="*/ 1391970 h 1742806"/>
                <a:gd name="connsiteX5" fmla="*/ 866775 w 866775"/>
                <a:gd name="connsiteY5" fmla="*/ 1391970 h 1742806"/>
                <a:gd name="connsiteX6" fmla="*/ 433388 w 866775"/>
                <a:gd name="connsiteY6" fmla="*/ 1742806 h 1742806"/>
                <a:gd name="connsiteX7" fmla="*/ 0 w 866775"/>
                <a:gd name="connsiteY7" fmla="*/ 1391970 h 1742806"/>
                <a:gd name="connsiteX0" fmla="*/ 0 w 866775"/>
                <a:gd name="connsiteY0" fmla="*/ 1391970 h 1742806"/>
                <a:gd name="connsiteX1" fmla="*/ 173830 w 866775"/>
                <a:gd name="connsiteY1" fmla="*/ 1389589 h 1742806"/>
                <a:gd name="connsiteX2" fmla="*/ 271461 w 866775"/>
                <a:gd name="connsiteY2" fmla="*/ 0 h 1742806"/>
                <a:gd name="connsiteX3" fmla="*/ 595314 w 866775"/>
                <a:gd name="connsiteY3" fmla="*/ 0 h 1742806"/>
                <a:gd name="connsiteX4" fmla="*/ 685802 w 866775"/>
                <a:gd name="connsiteY4" fmla="*/ 1389588 h 1742806"/>
                <a:gd name="connsiteX5" fmla="*/ 866775 w 866775"/>
                <a:gd name="connsiteY5" fmla="*/ 1391970 h 1742806"/>
                <a:gd name="connsiteX6" fmla="*/ 433388 w 866775"/>
                <a:gd name="connsiteY6" fmla="*/ 1742806 h 1742806"/>
                <a:gd name="connsiteX7" fmla="*/ 0 w 866775"/>
                <a:gd name="connsiteY7" fmla="*/ 1391970 h 174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775" h="1742806">
                  <a:moveTo>
                    <a:pt x="0" y="1391970"/>
                  </a:moveTo>
                  <a:lnTo>
                    <a:pt x="173830" y="1389589"/>
                  </a:lnTo>
                  <a:lnTo>
                    <a:pt x="271461" y="0"/>
                  </a:lnTo>
                  <a:lnTo>
                    <a:pt x="595314" y="0"/>
                  </a:lnTo>
                  <a:lnTo>
                    <a:pt x="685802" y="1389588"/>
                  </a:lnTo>
                  <a:lnTo>
                    <a:pt x="866775" y="1391970"/>
                  </a:lnTo>
                  <a:lnTo>
                    <a:pt x="433388" y="1742806"/>
                  </a:lnTo>
                  <a:lnTo>
                    <a:pt x="0" y="139197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아래쪽 화살표 96"/>
            <p:cNvSpPr/>
            <p:nvPr/>
          </p:nvSpPr>
          <p:spPr>
            <a:xfrm rot="10800000">
              <a:off x="8260726" y="4169355"/>
              <a:ext cx="1093740" cy="1745220"/>
            </a:xfrm>
            <a:custGeom>
              <a:avLst/>
              <a:gdLst>
                <a:gd name="connsiteX0" fmla="*/ 0 w 866775"/>
                <a:gd name="connsiteY0" fmla="*/ 1763638 h 2114474"/>
                <a:gd name="connsiteX1" fmla="*/ 271461 w 866775"/>
                <a:gd name="connsiteY1" fmla="*/ 1763638 h 2114474"/>
                <a:gd name="connsiteX2" fmla="*/ 271461 w 866775"/>
                <a:gd name="connsiteY2" fmla="*/ 0 h 2114474"/>
                <a:gd name="connsiteX3" fmla="*/ 595314 w 866775"/>
                <a:gd name="connsiteY3" fmla="*/ 0 h 2114474"/>
                <a:gd name="connsiteX4" fmla="*/ 595314 w 866775"/>
                <a:gd name="connsiteY4" fmla="*/ 1763638 h 2114474"/>
                <a:gd name="connsiteX5" fmla="*/ 866775 w 866775"/>
                <a:gd name="connsiteY5" fmla="*/ 1763638 h 2114474"/>
                <a:gd name="connsiteX6" fmla="*/ 433388 w 866775"/>
                <a:gd name="connsiteY6" fmla="*/ 2114474 h 2114474"/>
                <a:gd name="connsiteX7" fmla="*/ 0 w 866775"/>
                <a:gd name="connsiteY7" fmla="*/ 1763638 h 2114474"/>
                <a:gd name="connsiteX0" fmla="*/ 0 w 866775"/>
                <a:gd name="connsiteY0" fmla="*/ 1763638 h 2114474"/>
                <a:gd name="connsiteX1" fmla="*/ 171448 w 866775"/>
                <a:gd name="connsiteY1" fmla="*/ 1761256 h 2114474"/>
                <a:gd name="connsiteX2" fmla="*/ 271461 w 866775"/>
                <a:gd name="connsiteY2" fmla="*/ 0 h 2114474"/>
                <a:gd name="connsiteX3" fmla="*/ 595314 w 866775"/>
                <a:gd name="connsiteY3" fmla="*/ 0 h 2114474"/>
                <a:gd name="connsiteX4" fmla="*/ 595314 w 866775"/>
                <a:gd name="connsiteY4" fmla="*/ 1763638 h 2114474"/>
                <a:gd name="connsiteX5" fmla="*/ 866775 w 866775"/>
                <a:gd name="connsiteY5" fmla="*/ 1763638 h 2114474"/>
                <a:gd name="connsiteX6" fmla="*/ 433388 w 866775"/>
                <a:gd name="connsiteY6" fmla="*/ 2114474 h 2114474"/>
                <a:gd name="connsiteX7" fmla="*/ 0 w 866775"/>
                <a:gd name="connsiteY7" fmla="*/ 1763638 h 2114474"/>
                <a:gd name="connsiteX0" fmla="*/ 0 w 866775"/>
                <a:gd name="connsiteY0" fmla="*/ 1763638 h 2114474"/>
                <a:gd name="connsiteX1" fmla="*/ 171448 w 866775"/>
                <a:gd name="connsiteY1" fmla="*/ 1761256 h 2114474"/>
                <a:gd name="connsiteX2" fmla="*/ 271461 w 866775"/>
                <a:gd name="connsiteY2" fmla="*/ 0 h 2114474"/>
                <a:gd name="connsiteX3" fmla="*/ 595314 w 866775"/>
                <a:gd name="connsiteY3" fmla="*/ 0 h 2114474"/>
                <a:gd name="connsiteX4" fmla="*/ 692946 w 866775"/>
                <a:gd name="connsiteY4" fmla="*/ 1761257 h 2114474"/>
                <a:gd name="connsiteX5" fmla="*/ 866775 w 866775"/>
                <a:gd name="connsiteY5" fmla="*/ 1763638 h 2114474"/>
                <a:gd name="connsiteX6" fmla="*/ 433388 w 866775"/>
                <a:gd name="connsiteY6" fmla="*/ 2114474 h 2114474"/>
                <a:gd name="connsiteX7" fmla="*/ 0 w 866775"/>
                <a:gd name="connsiteY7" fmla="*/ 1763638 h 21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775" h="2114474">
                  <a:moveTo>
                    <a:pt x="0" y="1763638"/>
                  </a:moveTo>
                  <a:lnTo>
                    <a:pt x="171448" y="1761256"/>
                  </a:lnTo>
                  <a:lnTo>
                    <a:pt x="271461" y="0"/>
                  </a:lnTo>
                  <a:lnTo>
                    <a:pt x="595314" y="0"/>
                  </a:lnTo>
                  <a:lnTo>
                    <a:pt x="692946" y="1761257"/>
                  </a:lnTo>
                  <a:lnTo>
                    <a:pt x="866775" y="1763638"/>
                  </a:lnTo>
                  <a:lnTo>
                    <a:pt x="433388" y="2114474"/>
                  </a:lnTo>
                  <a:lnTo>
                    <a:pt x="0" y="176363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아래쪽 화살표 97"/>
            <p:cNvSpPr/>
            <p:nvPr/>
          </p:nvSpPr>
          <p:spPr>
            <a:xfrm rot="10800000">
              <a:off x="9479252" y="3784598"/>
              <a:ext cx="1093740" cy="2129976"/>
            </a:xfrm>
            <a:custGeom>
              <a:avLst/>
              <a:gdLst>
                <a:gd name="connsiteX0" fmla="*/ 0 w 866775"/>
                <a:gd name="connsiteY0" fmla="*/ 2119238 h 2470074"/>
                <a:gd name="connsiteX1" fmla="*/ 271461 w 866775"/>
                <a:gd name="connsiteY1" fmla="*/ 2119238 h 2470074"/>
                <a:gd name="connsiteX2" fmla="*/ 271461 w 866775"/>
                <a:gd name="connsiteY2" fmla="*/ 0 h 2470074"/>
                <a:gd name="connsiteX3" fmla="*/ 595314 w 866775"/>
                <a:gd name="connsiteY3" fmla="*/ 0 h 2470074"/>
                <a:gd name="connsiteX4" fmla="*/ 595314 w 866775"/>
                <a:gd name="connsiteY4" fmla="*/ 2119238 h 2470074"/>
                <a:gd name="connsiteX5" fmla="*/ 866775 w 866775"/>
                <a:gd name="connsiteY5" fmla="*/ 2119238 h 2470074"/>
                <a:gd name="connsiteX6" fmla="*/ 433388 w 866775"/>
                <a:gd name="connsiteY6" fmla="*/ 2470074 h 2470074"/>
                <a:gd name="connsiteX7" fmla="*/ 0 w 866775"/>
                <a:gd name="connsiteY7" fmla="*/ 2119238 h 2470074"/>
                <a:gd name="connsiteX0" fmla="*/ 0 w 866775"/>
                <a:gd name="connsiteY0" fmla="*/ 2119238 h 2470074"/>
                <a:gd name="connsiteX1" fmla="*/ 271461 w 866775"/>
                <a:gd name="connsiteY1" fmla="*/ 2119238 h 2470074"/>
                <a:gd name="connsiteX2" fmla="*/ 271461 w 866775"/>
                <a:gd name="connsiteY2" fmla="*/ 0 h 2470074"/>
                <a:gd name="connsiteX3" fmla="*/ 595314 w 866775"/>
                <a:gd name="connsiteY3" fmla="*/ 0 h 2470074"/>
                <a:gd name="connsiteX4" fmla="*/ 690564 w 866775"/>
                <a:gd name="connsiteY4" fmla="*/ 2116857 h 2470074"/>
                <a:gd name="connsiteX5" fmla="*/ 866775 w 866775"/>
                <a:gd name="connsiteY5" fmla="*/ 2119238 h 2470074"/>
                <a:gd name="connsiteX6" fmla="*/ 433388 w 866775"/>
                <a:gd name="connsiteY6" fmla="*/ 2470074 h 2470074"/>
                <a:gd name="connsiteX7" fmla="*/ 0 w 866775"/>
                <a:gd name="connsiteY7" fmla="*/ 2119238 h 2470074"/>
                <a:gd name="connsiteX0" fmla="*/ 0 w 866775"/>
                <a:gd name="connsiteY0" fmla="*/ 2119238 h 2470074"/>
                <a:gd name="connsiteX1" fmla="*/ 173830 w 866775"/>
                <a:gd name="connsiteY1" fmla="*/ 2124001 h 2470074"/>
                <a:gd name="connsiteX2" fmla="*/ 271461 w 866775"/>
                <a:gd name="connsiteY2" fmla="*/ 0 h 2470074"/>
                <a:gd name="connsiteX3" fmla="*/ 595314 w 866775"/>
                <a:gd name="connsiteY3" fmla="*/ 0 h 2470074"/>
                <a:gd name="connsiteX4" fmla="*/ 690564 w 866775"/>
                <a:gd name="connsiteY4" fmla="*/ 2116857 h 2470074"/>
                <a:gd name="connsiteX5" fmla="*/ 866775 w 866775"/>
                <a:gd name="connsiteY5" fmla="*/ 2119238 h 2470074"/>
                <a:gd name="connsiteX6" fmla="*/ 433388 w 866775"/>
                <a:gd name="connsiteY6" fmla="*/ 2470074 h 2470074"/>
                <a:gd name="connsiteX7" fmla="*/ 0 w 866775"/>
                <a:gd name="connsiteY7" fmla="*/ 2119238 h 247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775" h="2470074">
                  <a:moveTo>
                    <a:pt x="0" y="2119238"/>
                  </a:moveTo>
                  <a:lnTo>
                    <a:pt x="173830" y="2124001"/>
                  </a:lnTo>
                  <a:lnTo>
                    <a:pt x="271461" y="0"/>
                  </a:lnTo>
                  <a:lnTo>
                    <a:pt x="595314" y="0"/>
                  </a:lnTo>
                  <a:lnTo>
                    <a:pt x="690564" y="2116857"/>
                  </a:lnTo>
                  <a:lnTo>
                    <a:pt x="866775" y="2119238"/>
                  </a:lnTo>
                  <a:lnTo>
                    <a:pt x="433388" y="2470074"/>
                  </a:lnTo>
                  <a:lnTo>
                    <a:pt x="0" y="211923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286724" y="1377472"/>
              <a:ext cx="1153621" cy="34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n-ea"/>
                </a:rPr>
                <a:t>288 CMH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062369" y="2655896"/>
              <a:ext cx="1153621" cy="34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n-ea"/>
                </a:rPr>
                <a:t>216 CMH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832256" y="3447090"/>
              <a:ext cx="1153621" cy="34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n-ea"/>
                </a:rPr>
                <a:t>144 CMH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994259" y="3968782"/>
              <a:ext cx="1153621" cy="34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n-ea"/>
                </a:rPr>
                <a:t>106 CMH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234029" y="3764853"/>
              <a:ext cx="1153621" cy="34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n-ea"/>
                </a:rPr>
                <a:t>127 CMH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9449311" y="3348320"/>
              <a:ext cx="1153621" cy="34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+mn-ea"/>
                </a:rPr>
                <a:t>148 CMH</a:t>
              </a:r>
              <a:endParaRPr lang="ko-KR" altLang="en-US" sz="1400" b="1" dirty="0">
                <a:latin typeface="+mn-ea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 rot="16200000">
              <a:off x="5011860" y="5076296"/>
              <a:ext cx="1672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+mn-ea"/>
                </a:rPr>
                <a:t>CLEAN AIR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 rot="16200000">
              <a:off x="3790464" y="5076296"/>
              <a:ext cx="1672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+mn-ea"/>
                </a:rPr>
                <a:t>CLEAN AIR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 rot="16200000">
              <a:off x="2557283" y="5076296"/>
              <a:ext cx="1672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+mn-ea"/>
                </a:rPr>
                <a:t>CLEAN AIR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 rot="16200000">
              <a:off x="6706252" y="5076296"/>
              <a:ext cx="1672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+mn-ea"/>
                </a:rPr>
                <a:t>CLEAN AIR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 rot="16200000">
              <a:off x="7952438" y="5076296"/>
              <a:ext cx="1672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+mn-ea"/>
                </a:rPr>
                <a:t>CLEAN AIR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 rot="16200000">
              <a:off x="9178521" y="5076296"/>
              <a:ext cx="1672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+mn-ea"/>
                </a:rPr>
                <a:t>CLEAN AIR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428543" y="7427962"/>
              <a:ext cx="866898" cy="58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+mn-ea"/>
                </a:rPr>
                <a:t>2M</a:t>
              </a:r>
            </a:p>
            <a:p>
              <a:pPr algn="ctr"/>
              <a:r>
                <a:rPr lang="en-US" altLang="ko-KR" sz="1400" dirty="0" smtClean="0">
                  <a:latin typeface="+mn-ea"/>
                </a:rPr>
                <a:t>4.0m</a:t>
              </a:r>
              <a:r>
                <a:rPr lang="en-US" altLang="ko-KR" sz="1400" baseline="30000" dirty="0" smtClean="0">
                  <a:latin typeface="+mn-ea"/>
                </a:rPr>
                <a:t>2</a:t>
              </a:r>
              <a:endParaRPr lang="ko-KR" altLang="en-US" sz="1400" baseline="30000" dirty="0">
                <a:latin typeface="+mn-ea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205731" y="7149891"/>
              <a:ext cx="866898" cy="58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+mn-ea"/>
                </a:rPr>
                <a:t>1.5M</a:t>
              </a:r>
            </a:p>
            <a:p>
              <a:pPr algn="ctr"/>
              <a:r>
                <a:rPr lang="en-US" altLang="ko-KR" sz="1400" dirty="0" smtClean="0">
                  <a:latin typeface="+mn-ea"/>
                </a:rPr>
                <a:t>3.0m</a:t>
              </a:r>
              <a:r>
                <a:rPr lang="en-US" altLang="ko-KR" sz="1400" baseline="30000" dirty="0" smtClean="0">
                  <a:latin typeface="+mn-ea"/>
                </a:rPr>
                <a:t>2</a:t>
              </a:r>
              <a:endParaRPr lang="ko-KR" altLang="en-US" sz="1400" baseline="30000" dirty="0">
                <a:latin typeface="+mn-ea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44964" y="6781671"/>
              <a:ext cx="866898" cy="58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+mn-ea"/>
                </a:rPr>
                <a:t>1M</a:t>
              </a:r>
            </a:p>
            <a:p>
              <a:pPr algn="ctr"/>
              <a:r>
                <a:rPr lang="en-US" altLang="ko-KR" sz="1400" dirty="0" smtClean="0">
                  <a:latin typeface="+mn-ea"/>
                </a:rPr>
                <a:t>2.0m</a:t>
              </a:r>
              <a:r>
                <a:rPr lang="en-US" altLang="ko-KR" sz="1400" baseline="30000" dirty="0" smtClean="0">
                  <a:latin typeface="+mn-ea"/>
                </a:rPr>
                <a:t>2</a:t>
              </a:r>
              <a:endParaRPr lang="ko-KR" altLang="en-US" sz="1400" baseline="30000" dirty="0">
                <a:latin typeface="+mn-ea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37620" y="8022655"/>
              <a:ext cx="866898" cy="58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+mn-ea"/>
                </a:rPr>
                <a:t>3M</a:t>
              </a:r>
            </a:p>
            <a:p>
              <a:pPr algn="ctr"/>
              <a:r>
                <a:rPr lang="en-US" altLang="ko-KR" sz="1400" dirty="0" smtClean="0">
                  <a:latin typeface="+mn-ea"/>
                </a:rPr>
                <a:t>1.5m</a:t>
              </a:r>
              <a:r>
                <a:rPr lang="en-US" altLang="ko-KR" sz="1400" baseline="30000" dirty="0" smtClean="0">
                  <a:latin typeface="+mn-ea"/>
                </a:rPr>
                <a:t>2</a:t>
              </a:r>
              <a:endParaRPr lang="ko-KR" altLang="en-US" sz="1400" baseline="30000" dirty="0">
                <a:latin typeface="+mn-ea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373980" y="8414141"/>
              <a:ext cx="866898" cy="58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+mn-ea"/>
                </a:rPr>
                <a:t>3.6M</a:t>
              </a:r>
            </a:p>
            <a:p>
              <a:pPr algn="ctr"/>
              <a:r>
                <a:rPr lang="en-US" altLang="ko-KR" sz="1400" dirty="0" smtClean="0">
                  <a:latin typeface="+mn-ea"/>
                </a:rPr>
                <a:t>1.8m</a:t>
              </a:r>
              <a:r>
                <a:rPr lang="en-US" altLang="ko-KR" sz="1400" baseline="30000" dirty="0" smtClean="0">
                  <a:latin typeface="+mn-ea"/>
                </a:rPr>
                <a:t>2</a:t>
              </a:r>
              <a:endParaRPr lang="ko-KR" altLang="en-US" sz="1400" baseline="30000" dirty="0">
                <a:latin typeface="+mn-ea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581328" y="8737306"/>
              <a:ext cx="866898" cy="58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latin typeface="+mn-ea"/>
                </a:rPr>
                <a:t>4.2M</a:t>
              </a:r>
            </a:p>
            <a:p>
              <a:pPr algn="ctr"/>
              <a:r>
                <a:rPr lang="en-US" altLang="ko-KR" sz="1400" dirty="0" smtClean="0">
                  <a:latin typeface="+mn-ea"/>
                </a:rPr>
                <a:t>2.1m</a:t>
              </a:r>
              <a:r>
                <a:rPr lang="en-US" altLang="ko-KR" sz="1400" baseline="30000" dirty="0" smtClean="0">
                  <a:latin typeface="+mn-ea"/>
                </a:rPr>
                <a:t>2</a:t>
              </a:r>
              <a:endParaRPr lang="ko-KR" altLang="en-US" sz="1400" baseline="30000" dirty="0">
                <a:latin typeface="+mn-ea"/>
              </a:endParaRPr>
            </a:p>
          </p:txBody>
        </p:sp>
      </p:grpSp>
      <p:sp>
        <p:nvSpPr>
          <p:cNvPr id="131" name="직사각형 130"/>
          <p:cNvSpPr/>
          <p:nvPr/>
        </p:nvSpPr>
        <p:spPr>
          <a:xfrm>
            <a:off x="716025" y="513575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 품 소 개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2" name="모서리가 둥근 직사각형 131"/>
          <p:cNvSpPr/>
          <p:nvPr/>
        </p:nvSpPr>
        <p:spPr bwMode="auto">
          <a:xfrm>
            <a:off x="637771" y="2074117"/>
            <a:ext cx="4317157" cy="2732057"/>
          </a:xfrm>
          <a:prstGeom prst="roundRect">
            <a:avLst>
              <a:gd name="adj" fmla="val 9829"/>
            </a:avLst>
          </a:prstGeom>
          <a:solidFill>
            <a:schemeClr val="bg1"/>
          </a:solidFill>
          <a:ln>
            <a:solidFill>
              <a:srgbClr val="CCCC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44000" tIns="72000" rIns="36000" bIns="72000" anchor="t"/>
          <a:lstStyle/>
          <a:p>
            <a:pPr>
              <a:lnSpc>
                <a:spcPct val="200000"/>
              </a:lnSpc>
              <a:buFontTx/>
              <a:buAutoNum type="arabicPeriod"/>
              <a:defRPr/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여과면적 약 </a:t>
            </a:r>
            <a:r>
              <a:rPr lang="en-US" altLang="ko-KR" sz="1600" b="1" dirty="0" smtClean="0">
                <a:solidFill>
                  <a:schemeClr val="tx1"/>
                </a:solidFill>
                <a:latin typeface="+mn-ea"/>
              </a:rPr>
              <a:t>2~3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배 증대</a:t>
            </a:r>
            <a:endParaRPr lang="en-US" altLang="ko-KR" sz="1600" b="1" dirty="0" smtClean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200000"/>
              </a:lnSpc>
              <a:buFontTx/>
              <a:buAutoNum type="arabicPeriod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동일 </a:t>
            </a:r>
            <a:r>
              <a:rPr lang="ko-KR" altLang="en-US" sz="1600" b="1" dirty="0" err="1" smtClean="0">
                <a:solidFill>
                  <a:schemeClr val="tx1"/>
                </a:solidFill>
                <a:latin typeface="+mn-ea"/>
              </a:rPr>
              <a:t>풍량에서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 낮은 차압유지</a:t>
            </a:r>
            <a:endParaRPr lang="en-US" altLang="ko-KR" sz="1600" b="1" dirty="0" smtClean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200000"/>
              </a:lnSpc>
              <a:buFontTx/>
              <a:buAutoNum type="arabicPeriod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낮은 여과속도로 필터효율 증가</a:t>
            </a:r>
            <a:endParaRPr lang="en-US" altLang="ko-KR" sz="1600" b="1" dirty="0" smtClean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200000"/>
              </a:lnSpc>
              <a:buFontTx/>
              <a:buAutoNum type="arabicPeriod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짧은 길이에 따른 하부마모 감소</a:t>
            </a:r>
            <a:endParaRPr lang="en-US" altLang="ko-KR" sz="1600" b="1" dirty="0" smtClean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200000"/>
              </a:lnSpc>
              <a:buFontTx/>
              <a:buAutoNum type="arabicPeriod"/>
              <a:defRPr/>
            </a:pP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일체형 구조로 교체비용</a:t>
            </a:r>
            <a:r>
              <a:rPr lang="en-US" altLang="ko-KR" sz="1600" b="1" dirty="0" smtClean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600" b="1" dirty="0" smtClean="0">
                <a:solidFill>
                  <a:schemeClr val="tx1"/>
                </a:solidFill>
                <a:latin typeface="+mn-ea"/>
              </a:rPr>
              <a:t>시간 절감</a:t>
            </a:r>
            <a:endParaRPr lang="en-US" altLang="ko-KR" sz="1600" b="1" dirty="0" smtClean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200000"/>
              </a:lnSpc>
              <a:defRPr/>
            </a:pPr>
            <a:endParaRPr lang="ko-KR" alt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23399" y="154609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ko-KR" altLang="en-US" sz="20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성능향상을 통한 입증된 기술</a:t>
            </a:r>
            <a:endParaRPr lang="ko-KR" altLang="en-US" sz="20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41" name="그룹 140"/>
          <p:cNvGrpSpPr/>
          <p:nvPr/>
        </p:nvGrpSpPr>
        <p:grpSpPr>
          <a:xfrm>
            <a:off x="6479776" y="8804279"/>
            <a:ext cx="2508913" cy="494260"/>
            <a:chOff x="6258406" y="8804279"/>
            <a:chExt cx="2508913" cy="494260"/>
          </a:xfrm>
        </p:grpSpPr>
        <p:cxnSp>
          <p:nvCxnSpPr>
            <p:cNvPr id="135" name="직선 연결선 134"/>
            <p:cNvCxnSpPr/>
            <p:nvPr/>
          </p:nvCxnSpPr>
          <p:spPr>
            <a:xfrm>
              <a:off x="6258406" y="9298539"/>
              <a:ext cx="250891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직선 연결선 137"/>
            <p:cNvCxnSpPr/>
            <p:nvPr/>
          </p:nvCxnSpPr>
          <p:spPr>
            <a:xfrm flipV="1">
              <a:off x="6262048" y="8804279"/>
              <a:ext cx="0" cy="494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직선 연결선 138"/>
            <p:cNvCxnSpPr/>
            <p:nvPr/>
          </p:nvCxnSpPr>
          <p:spPr>
            <a:xfrm flipV="1">
              <a:off x="8767319" y="8804279"/>
              <a:ext cx="0" cy="494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0" name="직사각형 139"/>
          <p:cNvSpPr/>
          <p:nvPr/>
        </p:nvSpPr>
        <p:spPr>
          <a:xfrm>
            <a:off x="7223220" y="8791986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cllex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B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42" name="그룹 141"/>
          <p:cNvGrpSpPr/>
          <p:nvPr/>
        </p:nvGrpSpPr>
        <p:grpSpPr>
          <a:xfrm>
            <a:off x="9647760" y="8804279"/>
            <a:ext cx="2508913" cy="494260"/>
            <a:chOff x="6258406" y="8804279"/>
            <a:chExt cx="2508913" cy="494260"/>
          </a:xfrm>
        </p:grpSpPr>
        <p:cxnSp>
          <p:nvCxnSpPr>
            <p:cNvPr id="143" name="직선 연결선 142"/>
            <p:cNvCxnSpPr/>
            <p:nvPr/>
          </p:nvCxnSpPr>
          <p:spPr>
            <a:xfrm>
              <a:off x="6258406" y="9298539"/>
              <a:ext cx="250891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직선 연결선 143"/>
            <p:cNvCxnSpPr/>
            <p:nvPr/>
          </p:nvCxnSpPr>
          <p:spPr>
            <a:xfrm flipV="1">
              <a:off x="6262048" y="8804279"/>
              <a:ext cx="0" cy="494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직선 연결선 144"/>
            <p:cNvCxnSpPr/>
            <p:nvPr/>
          </p:nvCxnSpPr>
          <p:spPr>
            <a:xfrm flipV="1">
              <a:off x="8767319" y="8804279"/>
              <a:ext cx="0" cy="494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6" name="직사각형 145"/>
          <p:cNvSpPr/>
          <p:nvPr/>
        </p:nvSpPr>
        <p:spPr>
          <a:xfrm>
            <a:off x="9997124" y="8818592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Round filter bag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48" name="직선 연결선 147"/>
          <p:cNvCxnSpPr/>
          <p:nvPr/>
        </p:nvCxnSpPr>
        <p:spPr>
          <a:xfrm>
            <a:off x="9384558" y="2852940"/>
            <a:ext cx="0" cy="59390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모서리가 둥근 직사각형 158"/>
          <p:cNvSpPr/>
          <p:nvPr/>
        </p:nvSpPr>
        <p:spPr>
          <a:xfrm>
            <a:off x="1010772" y="7820185"/>
            <a:ext cx="1682907" cy="63642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ko-KR" altLang="en-US" sz="1400" dirty="0" smtClea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rPr>
              <a:t>넓은 여과면적</a:t>
            </a:r>
            <a:endParaRPr lang="en-US" altLang="ko-KR" sz="1400" dirty="0" smtClean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>
              <a:defRPr/>
            </a:pPr>
            <a:r>
              <a:rPr lang="ko-KR" altLang="en-US" sz="1400" dirty="0" smtClea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400" dirty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rPr>
              <a:t>여과속도 감소</a:t>
            </a:r>
          </a:p>
        </p:txBody>
      </p:sp>
      <p:sp>
        <p:nvSpPr>
          <p:cNvPr id="160" name="모서리가 둥근 직사각형 159"/>
          <p:cNvSpPr/>
          <p:nvPr/>
        </p:nvSpPr>
        <p:spPr>
          <a:xfrm>
            <a:off x="3308816" y="7598508"/>
            <a:ext cx="1476460" cy="44335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ko-KR" altLang="en-US" sz="1400" dirty="0" smtClea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rPr>
              <a:t>고밀도 </a:t>
            </a:r>
            <a:r>
              <a:rPr lang="ko-KR" altLang="en-US" sz="1400" dirty="0" err="1" smtClea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rPr>
              <a:t>여과재</a:t>
            </a:r>
            <a:endParaRPr lang="ko-KR" altLang="en-US" sz="140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1" name="그룹 170"/>
          <p:cNvGrpSpPr/>
          <p:nvPr/>
        </p:nvGrpSpPr>
        <p:grpSpPr>
          <a:xfrm>
            <a:off x="1660621" y="5119953"/>
            <a:ext cx="2218639" cy="2640270"/>
            <a:chOff x="3161983" y="5748701"/>
            <a:chExt cx="1621732" cy="2168706"/>
          </a:xfrm>
        </p:grpSpPr>
        <p:sp>
          <p:nvSpPr>
            <p:cNvPr id="149" name="Rectangle 3"/>
            <p:cNvSpPr>
              <a:spLocks noChangeArrowheads="1"/>
            </p:cNvSpPr>
            <p:nvPr/>
          </p:nvSpPr>
          <p:spPr bwMode="auto">
            <a:xfrm>
              <a:off x="3566822" y="5762998"/>
              <a:ext cx="809679" cy="21423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84399" tIns="42200" rIns="84399" bIns="42200" anchor="ctr"/>
            <a:lstStyle/>
            <a:p>
              <a:pPr defTabSz="703263" eaLnBrk="0" latinLnBrk="0" hangingPunct="0"/>
              <a:endParaRPr kumimoji="0" lang="ko-KR" altLang="ko-KR" sz="17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0" name="AutoShape 7"/>
            <p:cNvSpPr>
              <a:spLocks noChangeArrowheads="1"/>
            </p:cNvSpPr>
            <p:nvPr/>
          </p:nvSpPr>
          <p:spPr bwMode="auto">
            <a:xfrm>
              <a:off x="3161983" y="5978549"/>
              <a:ext cx="296803" cy="234246"/>
            </a:xfrm>
            <a:prstGeom prst="rightArrow">
              <a:avLst>
                <a:gd name="adj1" fmla="val 50000"/>
                <a:gd name="adj2" fmla="val 44378"/>
              </a:avLst>
            </a:prstGeom>
            <a:solidFill>
              <a:schemeClr val="tx1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6366" tIns="33184" rIns="66366" bIns="33184" anchor="ctr"/>
            <a:lstStyle/>
            <a:p>
              <a:pPr defTabSz="703263" eaLnBrk="0" latinLnBrk="0" hangingPunct="0"/>
              <a:endParaRPr kumimoji="0" lang="ko-KR" altLang="ko-KR" sz="1700" b="1">
                <a:latin typeface="Arial" charset="0"/>
              </a:endParaRPr>
            </a:p>
          </p:txBody>
        </p:sp>
        <p:sp>
          <p:nvSpPr>
            <p:cNvPr id="151" name="AutoShape 8"/>
            <p:cNvSpPr>
              <a:spLocks noChangeArrowheads="1"/>
            </p:cNvSpPr>
            <p:nvPr/>
          </p:nvSpPr>
          <p:spPr bwMode="auto">
            <a:xfrm>
              <a:off x="4514217" y="5996145"/>
              <a:ext cx="269498" cy="234246"/>
            </a:xfrm>
            <a:prstGeom prst="rightArrow">
              <a:avLst>
                <a:gd name="adj1" fmla="val 50000"/>
                <a:gd name="adj2" fmla="val 3924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6366" tIns="33184" rIns="66366" bIns="33184" anchor="ctr"/>
            <a:lstStyle/>
            <a:p>
              <a:pPr defTabSz="703263" eaLnBrk="0" latinLnBrk="0" hangingPunct="0"/>
              <a:endParaRPr kumimoji="0" lang="ko-KR" altLang="ko-KR" sz="1700" b="1">
                <a:latin typeface="Arial" charset="0"/>
              </a:endParaRPr>
            </a:p>
          </p:txBody>
        </p:sp>
        <p:sp>
          <p:nvSpPr>
            <p:cNvPr id="152" name="AutoShape 26"/>
            <p:cNvSpPr>
              <a:spLocks noChangeArrowheads="1"/>
            </p:cNvSpPr>
            <p:nvPr/>
          </p:nvSpPr>
          <p:spPr bwMode="auto">
            <a:xfrm>
              <a:off x="3161983" y="6670291"/>
              <a:ext cx="296803" cy="234247"/>
            </a:xfrm>
            <a:prstGeom prst="rightArrow">
              <a:avLst>
                <a:gd name="adj1" fmla="val 50000"/>
                <a:gd name="adj2" fmla="val 44378"/>
              </a:avLst>
            </a:prstGeom>
            <a:solidFill>
              <a:schemeClr val="tx1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6366" tIns="33184" rIns="66366" bIns="33184" anchor="ctr"/>
            <a:lstStyle/>
            <a:p>
              <a:pPr defTabSz="703263" eaLnBrk="0" latinLnBrk="0" hangingPunct="0"/>
              <a:endParaRPr kumimoji="0" lang="ko-KR" altLang="ko-KR" sz="1700" b="1">
                <a:latin typeface="Arial" charset="0"/>
              </a:endParaRPr>
            </a:p>
          </p:txBody>
        </p:sp>
        <p:sp>
          <p:nvSpPr>
            <p:cNvPr id="153" name="AutoShape 27"/>
            <p:cNvSpPr>
              <a:spLocks noChangeArrowheads="1"/>
            </p:cNvSpPr>
            <p:nvPr/>
          </p:nvSpPr>
          <p:spPr bwMode="auto">
            <a:xfrm>
              <a:off x="3161983" y="7367532"/>
              <a:ext cx="296803" cy="234247"/>
            </a:xfrm>
            <a:prstGeom prst="rightArrow">
              <a:avLst>
                <a:gd name="adj1" fmla="val 50000"/>
                <a:gd name="adj2" fmla="val 44378"/>
              </a:avLst>
            </a:prstGeom>
            <a:solidFill>
              <a:schemeClr val="tx1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6366" tIns="33184" rIns="66366" bIns="33184" anchor="ctr"/>
            <a:lstStyle/>
            <a:p>
              <a:pPr defTabSz="703263" eaLnBrk="0" latinLnBrk="0" hangingPunct="0"/>
              <a:endParaRPr kumimoji="0" lang="ko-KR" altLang="ko-KR" sz="1700" b="1">
                <a:latin typeface="Arial" charset="0"/>
              </a:endParaRPr>
            </a:p>
          </p:txBody>
        </p:sp>
        <p:sp>
          <p:nvSpPr>
            <p:cNvPr id="154" name="AutoShape 28"/>
            <p:cNvSpPr>
              <a:spLocks noChangeArrowheads="1"/>
            </p:cNvSpPr>
            <p:nvPr/>
          </p:nvSpPr>
          <p:spPr bwMode="auto">
            <a:xfrm>
              <a:off x="4514217" y="6687887"/>
              <a:ext cx="269498" cy="234247"/>
            </a:xfrm>
            <a:prstGeom prst="rightArrow">
              <a:avLst>
                <a:gd name="adj1" fmla="val 50000"/>
                <a:gd name="adj2" fmla="val 39239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6366" tIns="33184" rIns="66366" bIns="33184" anchor="ctr"/>
            <a:lstStyle/>
            <a:p>
              <a:pPr defTabSz="703263" eaLnBrk="0" latinLnBrk="0" hangingPunct="0"/>
              <a:endParaRPr kumimoji="0" lang="ko-KR" altLang="ko-KR" sz="1700" b="1">
                <a:latin typeface="Arial" charset="0"/>
              </a:endParaRPr>
            </a:p>
          </p:txBody>
        </p:sp>
        <p:sp>
          <p:nvSpPr>
            <p:cNvPr id="155" name="AutoShape 29"/>
            <p:cNvSpPr>
              <a:spLocks noChangeArrowheads="1"/>
            </p:cNvSpPr>
            <p:nvPr/>
          </p:nvSpPr>
          <p:spPr bwMode="auto">
            <a:xfrm>
              <a:off x="4514217" y="7385128"/>
              <a:ext cx="269498" cy="234247"/>
            </a:xfrm>
            <a:prstGeom prst="rightArrow">
              <a:avLst>
                <a:gd name="adj1" fmla="val 50000"/>
                <a:gd name="adj2" fmla="val 39239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6366" tIns="33184" rIns="66366" bIns="33184" anchor="ctr"/>
            <a:lstStyle/>
            <a:p>
              <a:pPr defTabSz="703263" eaLnBrk="0" latinLnBrk="0" hangingPunct="0"/>
              <a:endParaRPr kumimoji="0" lang="ko-KR" altLang="ko-KR" sz="1700" b="1">
                <a:latin typeface="Arial" charset="0"/>
              </a:endParaRPr>
            </a:p>
          </p:txBody>
        </p:sp>
        <p:pic>
          <p:nvPicPr>
            <p:cNvPr id="15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9042" y="5798190"/>
              <a:ext cx="664171" cy="21192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57" name="Rectangle 40"/>
            <p:cNvSpPr>
              <a:spLocks noChangeArrowheads="1"/>
            </p:cNvSpPr>
            <p:nvPr/>
          </p:nvSpPr>
          <p:spPr bwMode="auto">
            <a:xfrm>
              <a:off x="4082073" y="5753980"/>
              <a:ext cx="322922" cy="214477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ko-KR" altLang="en-US"/>
            </a:p>
          </p:txBody>
        </p:sp>
        <p:pic>
          <p:nvPicPr>
            <p:cNvPr id="158" name="Picture 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4219" y="5762998"/>
              <a:ext cx="297990" cy="2122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1" name="Rectangle 24"/>
            <p:cNvSpPr>
              <a:spLocks noChangeArrowheads="1"/>
            </p:cNvSpPr>
            <p:nvPr/>
          </p:nvSpPr>
          <p:spPr bwMode="auto">
            <a:xfrm>
              <a:off x="3974036" y="5748701"/>
              <a:ext cx="108037" cy="2144512"/>
            </a:xfrm>
            <a:prstGeom prst="rect">
              <a:avLst/>
            </a:prstGeom>
            <a:solidFill>
              <a:schemeClr val="accent2">
                <a:alpha val="85097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cxnSp>
        <p:nvCxnSpPr>
          <p:cNvPr id="163" name="직선 화살표 연결선 162"/>
          <p:cNvCxnSpPr/>
          <p:nvPr/>
        </p:nvCxnSpPr>
        <p:spPr>
          <a:xfrm flipH="1" flipV="1">
            <a:off x="2841011" y="7717194"/>
            <a:ext cx="386233" cy="44396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화살표 연결선 163"/>
          <p:cNvCxnSpPr/>
          <p:nvPr/>
        </p:nvCxnSpPr>
        <p:spPr>
          <a:xfrm flipH="1" flipV="1">
            <a:off x="3069371" y="7445786"/>
            <a:ext cx="315742" cy="34635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모서리가 둥근 직사각형 172"/>
          <p:cNvSpPr/>
          <p:nvPr/>
        </p:nvSpPr>
        <p:spPr>
          <a:xfrm>
            <a:off x="3047438" y="7979918"/>
            <a:ext cx="2269110" cy="44335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ko-KR" altLang="en-US" sz="1400" dirty="0" smtClea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rPr>
              <a:t>독자적 코팅기술 적용</a:t>
            </a:r>
            <a:endParaRPr lang="ko-KR" altLang="en-US" sz="1400" dirty="0">
              <a:solidFill>
                <a:sysClr val="windowText" lastClr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4" name="TextBox 173"/>
          <p:cNvSpPr txBox="1"/>
          <p:nvPr/>
        </p:nvSpPr>
        <p:spPr>
          <a:xfrm rot="16200000">
            <a:off x="536964" y="5971568"/>
            <a:ext cx="149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+mn-ea"/>
              </a:rPr>
              <a:t>DUTY AIR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175" name="TextBox 174"/>
          <p:cNvSpPr txBox="1"/>
          <p:nvPr/>
        </p:nvSpPr>
        <p:spPr>
          <a:xfrm rot="16200000">
            <a:off x="3447037" y="5971569"/>
            <a:ext cx="1495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+mn-ea"/>
              </a:rPr>
              <a:t>CLEAN AIR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176" name="AutoShape 7"/>
          <p:cNvSpPr>
            <a:spLocks noChangeArrowheads="1"/>
          </p:cNvSpPr>
          <p:nvPr/>
        </p:nvSpPr>
        <p:spPr bwMode="auto">
          <a:xfrm>
            <a:off x="888397" y="8562103"/>
            <a:ext cx="4331592" cy="504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tIns="72000" bIns="72000" anchor="ctr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낮은 </a:t>
            </a:r>
            <a:r>
              <a:rPr kumimoji="0" lang="ko-KR" altLang="en-US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펄싱압력으로</a:t>
            </a:r>
            <a:r>
              <a:rPr kumimoji="0" lang="ko-KR" altLang="en-US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효과적인 </a:t>
            </a:r>
            <a:r>
              <a:rPr kumimoji="0" lang="ko-KR" altLang="en-US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펄싱</a:t>
            </a:r>
            <a:endParaRPr kumimoji="0" lang="ko-KR" altLang="en-US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514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044" y="3406492"/>
            <a:ext cx="2743321" cy="205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2" name="그룹 61"/>
          <p:cNvGrpSpPr/>
          <p:nvPr/>
        </p:nvGrpSpPr>
        <p:grpSpPr>
          <a:xfrm>
            <a:off x="2005421" y="6321475"/>
            <a:ext cx="9685837" cy="2759636"/>
            <a:chOff x="1259632" y="4221088"/>
            <a:chExt cx="6873892" cy="2402844"/>
          </a:xfrm>
        </p:grpSpPr>
        <p:pic>
          <p:nvPicPr>
            <p:cNvPr id="63" name="Picture 2" descr="C:\Users\이중재\Desktop\Documents\대한PNC\PNC 영업총괄\PNC 홍보물 관련\주름필터백 카타로그\카타로그 최종안\카타로그 사진 모음\장착방법 - 한글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221088"/>
              <a:ext cx="6873892" cy="2402844"/>
            </a:xfrm>
            <a:prstGeom prst="rect">
              <a:avLst/>
            </a:prstGeom>
            <a:noFill/>
          </p:spPr>
        </p:pic>
        <p:pic>
          <p:nvPicPr>
            <p:cNvPr id="64" name="Picture 2" descr="C:\Users\이중재\Desktop\Documents\대한PNC\PNC 영업총괄\PNC 홍보물 관련\주름필터백 카타로그\카타로그 최종안\카타로그 사진 모음\장착방법 - 한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4213" t="28602" r="34085" b="5958"/>
            <a:stretch/>
          </p:blipFill>
          <p:spPr bwMode="auto">
            <a:xfrm rot="5400000">
              <a:off x="3900179" y="4596331"/>
              <a:ext cx="1631674" cy="2160240"/>
            </a:xfrm>
            <a:prstGeom prst="rect">
              <a:avLst/>
            </a:prstGeom>
            <a:noFill/>
          </p:spPr>
        </p:pic>
      </p:grp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2137601" y="5860373"/>
            <a:ext cx="2231653" cy="3600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간편한 설치</a:t>
            </a:r>
            <a:endParaRPr lang="en-US" altLang="ko-KR" sz="16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6" name="그림 7" descr="그림-집진기2.PNG"/>
          <p:cNvPicPr>
            <a:picLocks noChangeAspect="1"/>
          </p:cNvPicPr>
          <p:nvPr/>
        </p:nvPicPr>
        <p:blipFill rotWithShape="1">
          <a:blip r:embed="rId4" cstate="print"/>
          <a:srcRect l="17721" r="17385" b="2878"/>
          <a:stretch/>
        </p:blipFill>
        <p:spPr bwMode="auto">
          <a:xfrm>
            <a:off x="8378891" y="2045963"/>
            <a:ext cx="3312367" cy="37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모서리가 둥근 직사각형 67"/>
          <p:cNvSpPr/>
          <p:nvPr/>
        </p:nvSpPr>
        <p:spPr bwMode="auto">
          <a:xfrm>
            <a:off x="646625" y="2693028"/>
            <a:ext cx="4386765" cy="1822872"/>
          </a:xfrm>
          <a:prstGeom prst="roundRect">
            <a:avLst>
              <a:gd name="adj" fmla="val 9829"/>
            </a:avLst>
          </a:prstGeom>
          <a:noFill/>
          <a:ln>
            <a:solidFill>
              <a:srgbClr val="CCCC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44000" tIns="72000" rIns="36000" bIns="72000" anchor="t"/>
          <a:lstStyle/>
          <a:p>
            <a:pPr>
              <a:lnSpc>
                <a:spcPct val="200000"/>
              </a:lnSpc>
              <a:buFontTx/>
              <a:buAutoNum type="arabicPeriod"/>
              <a:defRPr/>
            </a:pPr>
            <a:r>
              <a: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마모성 분진에 의한 </a:t>
            </a:r>
            <a:r>
              <a:rPr lang="ko-KR" altLang="en-US" sz="16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필터백</a:t>
            </a:r>
            <a:r>
              <a:rPr lang="en-US" altLang="ko-KR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파공</a:t>
            </a:r>
            <a:r>
              <a: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방지</a:t>
            </a:r>
            <a:endParaRPr lang="en-US" altLang="ko-KR" sz="16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200000"/>
              </a:lnSpc>
              <a:buFontTx/>
              <a:buAutoNum type="arabicPeriod"/>
              <a:defRPr/>
            </a:pPr>
            <a:r>
              <a: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입자가 큰 마모성 분진농도 감소</a:t>
            </a:r>
            <a:endParaRPr lang="en-US" altLang="ko-KR" sz="16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200000"/>
              </a:lnSpc>
              <a:buFont typeface="+mj-lt"/>
              <a:buAutoNum type="arabicPeriod" startAt="3"/>
              <a:defRPr/>
            </a:pPr>
            <a:r>
              <a: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필터백</a:t>
            </a:r>
            <a:r>
              <a:rPr lang="ko-KR" altLang="en-US" sz="16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교체 용이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716025" y="513575"/>
            <a:ext cx="1981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 품 소 개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002" y="1651340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ko-KR" altLang="en-US" sz="2400" dirty="0" smtClean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짧은 길이에 따른 효과</a:t>
            </a:r>
            <a:endParaRPr lang="ko-KR" altLang="en-US" sz="2400" dirty="0">
              <a:solidFill>
                <a:schemeClr val="accent1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굽은 화살표 1"/>
          <p:cNvSpPr/>
          <p:nvPr/>
        </p:nvSpPr>
        <p:spPr>
          <a:xfrm flipV="1">
            <a:off x="7704331" y="2276669"/>
            <a:ext cx="615821" cy="565701"/>
          </a:xfrm>
          <a:prstGeom prst="bentArrow">
            <a:avLst>
              <a:gd name="adj1" fmla="val 18939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48063" y="1630338"/>
            <a:ext cx="113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Round</a:t>
            </a:r>
          </a:p>
          <a:p>
            <a:pPr algn="ctr"/>
            <a:r>
              <a:rPr lang="en-US" altLang="ko-KR" dirty="0" smtClean="0"/>
              <a:t>Filter Bag</a:t>
            </a:r>
            <a:endParaRPr lang="ko-KR" altLang="en-US" dirty="0"/>
          </a:p>
        </p:txBody>
      </p:sp>
      <p:sp>
        <p:nvSpPr>
          <p:cNvPr id="13" name="굽은 화살표 12"/>
          <p:cNvSpPr/>
          <p:nvPr/>
        </p:nvSpPr>
        <p:spPr>
          <a:xfrm flipH="1">
            <a:off x="11663265" y="2625301"/>
            <a:ext cx="571434" cy="824561"/>
          </a:xfrm>
          <a:prstGeom prst="bentArrow">
            <a:avLst>
              <a:gd name="adj1" fmla="val 18939"/>
              <a:gd name="adj2" fmla="val 25000"/>
              <a:gd name="adj3" fmla="val 25000"/>
              <a:gd name="adj4" fmla="val 43750"/>
            </a:avLst>
          </a:prstGeom>
          <a:solidFill>
            <a:srgbClr val="3333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49997" y="3479979"/>
            <a:ext cx="113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3333FF"/>
                </a:solidFill>
              </a:rPr>
              <a:t>Pleated Filter Bag</a:t>
            </a:r>
            <a:endParaRPr lang="ko-KR" alt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2012-02-03 13.21.3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480"/>
                    </a14:imgEffect>
                    <a14:imgEffect>
                      <a14:saturation sat="59000"/>
                    </a14:imgEffect>
                  </a14:imgLayer>
                </a14:imgProps>
              </a:ext>
            </a:extLst>
          </a:blip>
          <a:srcRect l="13027" r="34738"/>
          <a:stretch>
            <a:fillRect/>
          </a:stretch>
        </p:blipFill>
        <p:spPr>
          <a:xfrm>
            <a:off x="6751628" y="2248364"/>
            <a:ext cx="5528353" cy="296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61284" y="178669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제철소</a:t>
            </a:r>
            <a:endParaRPr lang="ko-KR" altLang="en-US" sz="2400" dirty="0">
              <a:solidFill>
                <a:schemeClr val="tx2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867946"/>
              </p:ext>
            </p:extLst>
          </p:nvPr>
        </p:nvGraphicFramePr>
        <p:xfrm>
          <a:off x="515216" y="2497318"/>
          <a:ext cx="5723024" cy="6157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959"/>
                <a:gridCol w="826718"/>
                <a:gridCol w="3883347"/>
              </a:tblGrid>
              <a:tr h="5131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effectLst/>
                          <a:latin typeface="+mn-ea"/>
                          <a:ea typeface="+mn-ea"/>
                        </a:rPr>
                        <a:t>번호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effectLst/>
                          <a:latin typeface="+mn-ea"/>
                          <a:ea typeface="+mn-ea"/>
                        </a:rPr>
                        <a:t>적용설비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142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포항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FINEX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공정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Coal Dryer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집진기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  </a:t>
                      </a:r>
                    </a:p>
                    <a:p>
                      <a:pPr algn="l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            (</a:t>
                      </a:r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석탄 건조 설비</a:t>
                      </a:r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FINEX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공정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PCI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집진기</a:t>
                      </a:r>
                      <a:endParaRPr lang="en-US" sz="1600" u="none" strike="noStrike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             (</a:t>
                      </a:r>
                      <a:r>
                        <a:rPr lang="ko-KR" alt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미분탄</a:t>
                      </a:r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취입설비</a:t>
                      </a:r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FINEX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공정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용융로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집진기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FINEX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공정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기타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집진기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제선공정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고로집진기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제강공정  저장탱크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집진기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STS </a:t>
                      </a:r>
                      <a:r>
                        <a:rPr lang="ko-KR" altLang="en-US" sz="1600" u="none" strike="noStrike" smtClean="0">
                          <a:effectLst/>
                          <a:latin typeface="+mn-ea"/>
                          <a:ea typeface="+mn-ea"/>
                        </a:rPr>
                        <a:t>제강공정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600" u="none" strike="noStrike" smtClean="0">
                          <a:effectLst/>
                          <a:latin typeface="+mn-ea"/>
                          <a:ea typeface="+mn-ea"/>
                        </a:rPr>
                        <a:t>정련로 집진기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광양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제선공정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소결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청정설비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제선공정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Cokes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집진기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20759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제선공정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u="none" strike="noStrike" dirty="0" smtClean="0">
                          <a:effectLst/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600" u="none" strike="noStrike" dirty="0" err="1" smtClean="0">
                          <a:effectLst/>
                          <a:latin typeface="+mn-ea"/>
                          <a:ea typeface="+mn-ea"/>
                        </a:rPr>
                        <a:t>고로집진기</a:t>
                      </a:r>
                      <a:r>
                        <a:rPr lang="ko-KR" altLang="en-US" sz="1600" u="none" strike="noStrike" dirty="0" smtClean="0">
                          <a:effectLst/>
                          <a:latin typeface="+mn-ea"/>
                          <a:ea typeface="+mn-ea"/>
                        </a:rPr>
                        <a:t> 외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31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중국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u="none" strike="noStrike" dirty="0" err="1">
                          <a:effectLst/>
                          <a:latin typeface="+mn-ea"/>
                          <a:ea typeface="+mn-ea"/>
                        </a:rPr>
                        <a:t>포스코불수강</a:t>
                      </a:r>
                      <a:r>
                        <a:rPr lang="ko-KR" altLang="en-US" sz="16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765" marR="6765" marT="6765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04021" y="5502867"/>
            <a:ext cx="6563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37" indent="-171437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 err="1">
                <a:latin typeface="+mn-ea"/>
              </a:rPr>
              <a:t>주름필터백</a:t>
            </a:r>
            <a:r>
              <a:rPr lang="ko-KR" altLang="en-US" b="1" dirty="0">
                <a:latin typeface="+mn-ea"/>
              </a:rPr>
              <a:t> </a:t>
            </a:r>
            <a:r>
              <a:rPr lang="ko-KR" altLang="en-US" b="1" dirty="0" smtClean="0">
                <a:latin typeface="+mn-ea"/>
              </a:rPr>
              <a:t>도입</a:t>
            </a:r>
            <a:endParaRPr lang="en-US" altLang="ko-KR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</a:rPr>
              <a:t> </a:t>
            </a:r>
            <a:r>
              <a:rPr lang="en-US" altLang="ko-KR" b="1" dirty="0" smtClean="0">
                <a:latin typeface="+mn-ea"/>
              </a:rPr>
              <a:t>      </a:t>
            </a:r>
            <a:r>
              <a:rPr lang="ko-KR" altLang="en-US" b="1" dirty="0" smtClean="0">
                <a:latin typeface="+mn-ea"/>
              </a:rPr>
              <a:t> </a:t>
            </a:r>
            <a:r>
              <a:rPr lang="en-US" altLang="ko-KR" b="1" dirty="0">
                <a:latin typeface="+mn-ea"/>
              </a:rPr>
              <a:t>: </a:t>
            </a:r>
            <a:r>
              <a:rPr lang="ko-KR" altLang="en-US" b="1" dirty="0">
                <a:latin typeface="+mn-ea"/>
              </a:rPr>
              <a:t>낮은 차압으로 안정적 운전</a:t>
            </a:r>
            <a:endParaRPr lang="en-US" altLang="ko-KR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</a:rPr>
              <a:t>       </a:t>
            </a:r>
            <a:r>
              <a:rPr lang="en-US" altLang="ko-KR" b="1" dirty="0" smtClean="0">
                <a:latin typeface="+mn-ea"/>
              </a:rPr>
              <a:t> : </a:t>
            </a:r>
            <a:r>
              <a:rPr lang="ko-KR" altLang="en-US" b="1" dirty="0" err="1">
                <a:latin typeface="+mn-ea"/>
              </a:rPr>
              <a:t>필터백</a:t>
            </a:r>
            <a:r>
              <a:rPr lang="ko-KR" altLang="en-US" b="1" dirty="0">
                <a:latin typeface="+mn-ea"/>
              </a:rPr>
              <a:t> 수명 증대</a:t>
            </a:r>
            <a:endParaRPr lang="en-US" altLang="ko-KR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</a:rPr>
              <a:t>        </a:t>
            </a:r>
            <a:r>
              <a:rPr lang="en-US" altLang="ko-KR" b="1" dirty="0" smtClean="0">
                <a:latin typeface="+mn-ea"/>
              </a:rPr>
              <a:t>:  </a:t>
            </a:r>
            <a:r>
              <a:rPr lang="ko-KR" altLang="en-US" b="1" dirty="0" smtClean="0">
                <a:latin typeface="+mn-ea"/>
              </a:rPr>
              <a:t>운전비용</a:t>
            </a:r>
            <a:r>
              <a:rPr lang="en-US" altLang="ko-KR" b="1" dirty="0">
                <a:latin typeface="+mn-ea"/>
              </a:rPr>
              <a:t>(</a:t>
            </a:r>
            <a:r>
              <a:rPr lang="ko-KR" altLang="en-US" b="1" dirty="0" err="1">
                <a:latin typeface="+mn-ea"/>
              </a:rPr>
              <a:t>콤프레샤</a:t>
            </a:r>
            <a:r>
              <a:rPr lang="ko-KR" altLang="en-US" b="1" dirty="0">
                <a:latin typeface="+mn-ea"/>
              </a:rPr>
              <a:t> 사용</a:t>
            </a:r>
            <a:r>
              <a:rPr lang="en-US" altLang="ko-KR" b="1" dirty="0">
                <a:latin typeface="+mn-ea"/>
              </a:rPr>
              <a:t>, </a:t>
            </a:r>
            <a:r>
              <a:rPr lang="ko-KR" altLang="en-US" b="1" dirty="0">
                <a:latin typeface="+mn-ea"/>
              </a:rPr>
              <a:t>질소사용</a:t>
            </a:r>
            <a:r>
              <a:rPr lang="en-US" altLang="ko-KR" b="1" dirty="0">
                <a:latin typeface="+mn-ea"/>
              </a:rPr>
              <a:t>, </a:t>
            </a:r>
            <a:r>
              <a:rPr lang="ko-KR" altLang="en-US" b="1" dirty="0">
                <a:latin typeface="+mn-ea"/>
              </a:rPr>
              <a:t>인버터 작동</a:t>
            </a:r>
            <a:r>
              <a:rPr lang="en-US" altLang="ko-KR" b="1" dirty="0">
                <a:latin typeface="+mn-ea"/>
              </a:rPr>
              <a:t>) </a:t>
            </a:r>
            <a:r>
              <a:rPr lang="ko-KR" altLang="en-US" b="1" dirty="0">
                <a:latin typeface="+mn-ea"/>
              </a:rPr>
              <a:t>절감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1421" y="7257193"/>
            <a:ext cx="4988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주름필터백</a:t>
            </a:r>
            <a:r>
              <a:rPr lang="ko-KR" altLang="en-US" sz="2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표준화 규격기준 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등록</a:t>
            </a:r>
            <a:endParaRPr lang="en-US" altLang="ko-KR" sz="2400" dirty="0" smtClean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▶ </a:t>
            </a:r>
            <a:r>
              <a:rPr lang="en-US" altLang="ko-KR" sz="2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POSCO</a:t>
            </a:r>
            <a:r>
              <a:rPr lang="ko-KR" altLang="en-US" sz="2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전체 확산 진행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16025" y="513575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납품실적 및 적용사례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79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7088</TotalTime>
  <Words>2513</Words>
  <Application>Microsoft Office PowerPoint</Application>
  <PresentationFormat>사용자 지정</PresentationFormat>
  <Paragraphs>654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4" baseType="lpstr">
      <vt:lpstr>Arial Unicode MS</vt:lpstr>
      <vt:lpstr>HY중고딕</vt:lpstr>
      <vt:lpstr>HY헤드라인M</vt:lpstr>
      <vt:lpstr>돋움</vt:lpstr>
      <vt:lpstr>맑은 고딕</vt:lpstr>
      <vt:lpstr>Arial</vt:lpstr>
      <vt:lpstr>Calibri</vt:lpstr>
      <vt:lpstr>Calibri Light</vt:lpstr>
      <vt:lpstr>Segoe UI Symbol</vt:lpstr>
      <vt:lpstr>Tahoma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계정</dc:creator>
  <cp:lastModifiedBy>seankein@outlook.kr</cp:lastModifiedBy>
  <cp:revision>155</cp:revision>
  <cp:lastPrinted>2018-10-18T23:52:45Z</cp:lastPrinted>
  <dcterms:created xsi:type="dcterms:W3CDTF">2017-06-13T01:30:36Z</dcterms:created>
  <dcterms:modified xsi:type="dcterms:W3CDTF">2018-12-11T03:38:42Z</dcterms:modified>
</cp:coreProperties>
</file>